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6" r:id="rId6"/>
    <p:sldId id="260" r:id="rId7"/>
    <p:sldId id="259" r:id="rId8"/>
    <p:sldId id="264" r:id="rId9"/>
    <p:sldId id="268" r:id="rId10"/>
    <p:sldId id="269" r:id="rId11"/>
    <p:sldId id="270" r:id="rId12"/>
    <p:sldId id="272" r:id="rId13"/>
    <p:sldId id="265" r:id="rId14"/>
    <p:sldId id="273" r:id="rId15"/>
    <p:sldId id="271" r:id="rId16"/>
    <p:sldId id="261" r:id="rId17"/>
    <p:sldId id="274" r:id="rId18"/>
    <p:sldId id="275" r:id="rId19"/>
    <p:sldId id="276" r:id="rId20"/>
    <p:sldId id="277"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5514-0503-BDD4-5969-66F2F37EA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DCFB9C-EA49-1BD2-5B08-AD478E6CB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01704A-DE08-C363-9B2D-EDE5C8275F0A}"/>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0558708-DD27-2304-EDAB-283A9E4609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294A37-646B-091D-DC8D-F52F107063DA}"/>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90943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2C31-BA94-8234-126D-763BE755D6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A4B736-0CF5-DE2B-56E1-140473C32E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0EC2F-FFD8-1411-6481-D51EB701F8F2}"/>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5F31812-E24D-5556-C65E-78F6BDBE8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95A95F-25E0-5446-40BF-BC14CA9750AC}"/>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4251822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CB909-E852-8F94-231A-1A789CB4C4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EE1679-E149-719C-121D-191D651F35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000CAD-007C-A6C2-48D8-7DA96B86A60E}"/>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99BD54E-E369-F6B3-5438-9B2BF0559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C24B97-9ADA-AF70-1C6B-35DBA04358C8}"/>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52728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2661-6D57-966E-22AC-EF5987950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5C7140-B41D-4076-56D3-402475605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5FDF7F-4DF4-9BB8-9B53-983855148306}"/>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4B91E74B-E36A-A5A3-FB0C-A11D05B57D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CEAF7C-2624-FE3F-FC9C-C8B4828423B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22945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A413-B255-2588-3153-F9F16945E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A66850-6053-4A2F-77FC-29CE153E2B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0D1878-DB14-9C37-0FF0-B0AFA421B48A}"/>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25736C52-295C-31B1-52B0-9BED95989F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749709-D4E0-1546-5F58-5DF71AE9DE53}"/>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666310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C6E9-BA9F-F7BA-6B36-2919F42922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D7C11-3F38-0D1A-AF0E-B74EBEAC7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EE2E9C-FC9D-0F89-FB06-05574CFCD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46708A-ACCA-BA3A-43FF-C07C231C15A7}"/>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DB643E6D-F1DD-BC85-815A-EC9AE62773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E8143E-113B-EB83-3A45-D3B0B607C6EA}"/>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255785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3CB2-8F2F-99E4-EA12-DFAB13BF02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93B0FA-3177-9596-481E-AA2FA3C61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98D231-356D-D027-A605-C53EFD9C0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1227F9-1AD8-AE32-5580-C5C5D290D6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756FA-D4D3-AC79-3AAF-3AE10FF24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224AAC-6FE6-BEF9-C0A4-984DB9358DC4}"/>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8" name="Footer Placeholder 7">
            <a:extLst>
              <a:ext uri="{FF2B5EF4-FFF2-40B4-BE49-F238E27FC236}">
                <a16:creationId xmlns:a16="http://schemas.microsoft.com/office/drawing/2014/main" id="{2EA25804-B4AE-99D5-6DAC-BFF301AD10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109982-C26B-D5CB-6D3A-9A06FC57401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782226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AB98-A3FC-F632-9F47-E70EA9C03F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499F53-EF4F-28E4-24AA-0F003463A653}"/>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4" name="Footer Placeholder 3">
            <a:extLst>
              <a:ext uri="{FF2B5EF4-FFF2-40B4-BE49-F238E27FC236}">
                <a16:creationId xmlns:a16="http://schemas.microsoft.com/office/drawing/2014/main" id="{030A2F48-347B-CEBF-82F7-5685197D1F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5F0CCC-F2C4-B236-E661-233B85673841}"/>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348537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D0FC8-543D-1A8D-7736-FB2D0AD0DB1F}"/>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3" name="Footer Placeholder 2">
            <a:extLst>
              <a:ext uri="{FF2B5EF4-FFF2-40B4-BE49-F238E27FC236}">
                <a16:creationId xmlns:a16="http://schemas.microsoft.com/office/drawing/2014/main" id="{F560FF60-F9EE-9928-DA12-51100EC083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901C13-6868-00C2-2D5A-ED65BC9CF4B7}"/>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298240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A2F3-1225-0DC8-F4E3-2E051D154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123EDE-3F84-6CCF-81F7-03F858A1F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CC1136-37E1-EE11-6A6A-90E8B929F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0C4BAF-C051-45C4-4C23-7878954410E3}"/>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E82EB9E9-1374-6C88-008A-796FF9DC83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4660E-0FC0-6DA7-9CF3-6DFE440986A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411989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2845-8057-1469-DF86-8C7A9BDE6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6A0A50-42FE-204C-5942-784A8A8FE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C5FA3D-B44B-C434-54F4-D3C0A5B0F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90CE02-5F33-F415-4CFC-754E0A875054}"/>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DECA8FCE-6D55-3ED8-03C7-22B28CDE7D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63F0DD-0BA0-BA93-B025-DB5759195459}"/>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243233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BEA77-5D30-FC0B-7540-7D12BDDE7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10C2A7-C5BC-30F6-7804-9563C368F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338572-46E7-C884-3836-4391BD40FF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86090A5A-71C1-57CA-BA10-80BEA2866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038F0B-6301-E654-EA21-777474AD50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42800-823F-46DB-83AE-924D2985B45A}" type="slidenum">
              <a:rPr lang="en-IN" smtClean="0"/>
              <a:t>‹#›</a:t>
            </a:fld>
            <a:endParaRPr lang="en-IN"/>
          </a:p>
        </p:txBody>
      </p:sp>
    </p:spTree>
    <p:extLst>
      <p:ext uri="{BB962C8B-B14F-4D97-AF65-F5344CB8AC3E}">
        <p14:creationId xmlns:p14="http://schemas.microsoft.com/office/powerpoint/2010/main" val="685089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76AB-73AE-14C5-2D6B-847DE472EDBE}"/>
              </a:ext>
            </a:extLst>
          </p:cNvPr>
          <p:cNvSpPr>
            <a:spLocks noGrp="1"/>
          </p:cNvSpPr>
          <p:nvPr>
            <p:ph type="ctrTitle"/>
          </p:nvPr>
        </p:nvSpPr>
        <p:spPr>
          <a:xfrm>
            <a:off x="1524001" y="58991"/>
            <a:ext cx="9144000" cy="865084"/>
          </a:xfrm>
        </p:spPr>
        <p:txBody>
          <a:bodyPr>
            <a:normAutofit/>
          </a:bodyPr>
          <a:lstStyle/>
          <a:p>
            <a:r>
              <a:rPr lang="en-IN" sz="3000" b="1" dirty="0"/>
              <a:t>BROOKLYN REAL ESTATE PRICE PREDICTION</a:t>
            </a:r>
          </a:p>
        </p:txBody>
      </p:sp>
      <p:sp>
        <p:nvSpPr>
          <p:cNvPr id="3" name="Subtitle 2">
            <a:extLst>
              <a:ext uri="{FF2B5EF4-FFF2-40B4-BE49-F238E27FC236}">
                <a16:creationId xmlns:a16="http://schemas.microsoft.com/office/drawing/2014/main" id="{A386C14D-4FD2-760B-FF07-086AC37A38CE}"/>
              </a:ext>
            </a:extLst>
          </p:cNvPr>
          <p:cNvSpPr>
            <a:spLocks noGrp="1"/>
          </p:cNvSpPr>
          <p:nvPr>
            <p:ph type="subTitle" idx="1"/>
          </p:nvPr>
        </p:nvSpPr>
        <p:spPr>
          <a:xfrm>
            <a:off x="7531510" y="4533645"/>
            <a:ext cx="3736258" cy="1655762"/>
          </a:xfrm>
        </p:spPr>
        <p:txBody>
          <a:bodyPr>
            <a:normAutofit fontScale="77500" lnSpcReduction="20000"/>
          </a:bodyPr>
          <a:lstStyle/>
          <a:p>
            <a:pPr algn="l"/>
            <a:r>
              <a:rPr lang="en-IN" dirty="0"/>
              <a:t>By  	</a:t>
            </a:r>
            <a:r>
              <a:rPr lang="en-IN" dirty="0" err="1"/>
              <a:t>Shreedhar</a:t>
            </a:r>
            <a:r>
              <a:rPr lang="en-IN" dirty="0"/>
              <a:t> Velmurugan </a:t>
            </a:r>
          </a:p>
          <a:p>
            <a:pPr algn="l"/>
            <a:r>
              <a:rPr lang="en-IN" dirty="0"/>
              <a:t> 	</a:t>
            </a:r>
            <a:r>
              <a:rPr lang="en-IN" dirty="0" err="1"/>
              <a:t>Bhuvanesh</a:t>
            </a:r>
            <a:r>
              <a:rPr lang="en-IN" dirty="0"/>
              <a:t> </a:t>
            </a:r>
            <a:r>
              <a:rPr lang="en-IN" dirty="0" err="1"/>
              <a:t>Chellapandian</a:t>
            </a:r>
            <a:r>
              <a:rPr lang="en-IN" dirty="0"/>
              <a:t> </a:t>
            </a:r>
          </a:p>
          <a:p>
            <a:pPr algn="l"/>
            <a:r>
              <a:rPr lang="en-IN" dirty="0"/>
              <a:t>	 </a:t>
            </a:r>
            <a:r>
              <a:rPr lang="en-IN" dirty="0" err="1"/>
              <a:t>Shanjanaa</a:t>
            </a:r>
            <a:r>
              <a:rPr lang="en-IN" dirty="0"/>
              <a:t> J </a:t>
            </a:r>
          </a:p>
          <a:p>
            <a:pPr algn="l"/>
            <a:r>
              <a:rPr lang="en-IN" dirty="0"/>
              <a:t>	 </a:t>
            </a:r>
            <a:r>
              <a:rPr lang="en-IN" dirty="0" err="1"/>
              <a:t>Sudharsan</a:t>
            </a:r>
            <a:r>
              <a:rPr lang="en-IN" dirty="0"/>
              <a:t> K</a:t>
            </a:r>
          </a:p>
          <a:p>
            <a:pPr algn="l"/>
            <a:r>
              <a:rPr lang="en-IN" dirty="0"/>
              <a:t> 	Aditya Ram B </a:t>
            </a:r>
            <a:r>
              <a:rPr lang="en-IN" dirty="0" err="1"/>
              <a:t>B</a:t>
            </a:r>
            <a:r>
              <a:rPr lang="en-IN" dirty="0"/>
              <a:t> </a:t>
            </a:r>
          </a:p>
        </p:txBody>
      </p:sp>
      <p:pic>
        <p:nvPicPr>
          <p:cNvPr id="6" name="Picture 5">
            <a:extLst>
              <a:ext uri="{FF2B5EF4-FFF2-40B4-BE49-F238E27FC236}">
                <a16:creationId xmlns:a16="http://schemas.microsoft.com/office/drawing/2014/main" id="{97795831-F451-8628-00C9-632B81113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948659"/>
            <a:ext cx="3779520" cy="3737987"/>
          </a:xfrm>
          <a:prstGeom prst="rect">
            <a:avLst/>
          </a:prstGeom>
        </p:spPr>
      </p:pic>
    </p:spTree>
    <p:extLst>
      <p:ext uri="{BB962C8B-B14F-4D97-AF65-F5344CB8AC3E}">
        <p14:creationId xmlns:p14="http://schemas.microsoft.com/office/powerpoint/2010/main" val="6429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E19F0-91D8-7767-1E48-EAECE478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 y="429260"/>
            <a:ext cx="4857115" cy="2971800"/>
          </a:xfrm>
          <a:prstGeom prst="rect">
            <a:avLst/>
          </a:prstGeom>
        </p:spPr>
      </p:pic>
      <p:pic>
        <p:nvPicPr>
          <p:cNvPr id="3" name="Picture 2">
            <a:extLst>
              <a:ext uri="{FF2B5EF4-FFF2-40B4-BE49-F238E27FC236}">
                <a16:creationId xmlns:a16="http://schemas.microsoft.com/office/drawing/2014/main" id="{CBCEAC30-37DF-28F7-7856-E55575C41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36" y="3709034"/>
            <a:ext cx="8597389" cy="2327972"/>
          </a:xfrm>
          <a:prstGeom prst="rect">
            <a:avLst/>
          </a:prstGeom>
        </p:spPr>
      </p:pic>
      <p:sp>
        <p:nvSpPr>
          <p:cNvPr id="5" name="TextBox 4">
            <a:extLst>
              <a:ext uri="{FF2B5EF4-FFF2-40B4-BE49-F238E27FC236}">
                <a16:creationId xmlns:a16="http://schemas.microsoft.com/office/drawing/2014/main" id="{C64096B2-546C-EA53-C87C-2611F7578D00}"/>
              </a:ext>
            </a:extLst>
          </p:cNvPr>
          <p:cNvSpPr txBox="1"/>
          <p:nvPr/>
        </p:nvSpPr>
        <p:spPr>
          <a:xfrm>
            <a:off x="5432648" y="206939"/>
            <a:ext cx="6695440" cy="2790829"/>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'''Low minimum price and low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l_min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l_max</a:t>
            </a:r>
            <a:r>
              <a:rPr lang="en-IN" sz="1100" dirty="0">
                <a:solidFill>
                  <a:srgbClr val="000000"/>
                </a:solidFill>
                <a:effectLst/>
                <a:latin typeface="Times New Roman" panose="02020603050405020304" pitchFamily="18" charset="0"/>
                <a:ea typeface="Times New Roman" panose="02020603050405020304" pitchFamily="18" charset="0"/>
              </a:rPr>
              <a:t>’: They were low priced in the past and still they are at a low price range (low deviation) </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'''Low minimum price and high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l_min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h_max</a:t>
            </a:r>
            <a:r>
              <a:rPr lang="en-IN" sz="1100" dirty="0">
                <a:solidFill>
                  <a:srgbClr val="000000"/>
                </a:solidFill>
                <a:effectLst/>
                <a:latin typeface="Times New Roman" panose="02020603050405020304" pitchFamily="18" charset="0"/>
                <a:ea typeface="Times New Roman" panose="02020603050405020304" pitchFamily="18" charset="0"/>
              </a:rPr>
              <a:t>’: They were low priced in the past but later they moved to a premium price range (good deviation) (good growth)</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'''High minimum price and low maximum price '''</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h_min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l_max</a:t>
            </a:r>
            <a:r>
              <a:rPr lang="en-IN" sz="1100" dirty="0">
                <a:solidFill>
                  <a:srgbClr val="000000"/>
                </a:solidFill>
                <a:effectLst/>
                <a:latin typeface="Times New Roman" panose="02020603050405020304" pitchFamily="18" charset="0"/>
                <a:ea typeface="Times New Roman" panose="02020603050405020304" pitchFamily="18" charset="0"/>
              </a:rPr>
              <a:t>’:  They were premium priced in the past and but they did not experience any relative growth (low deviation)</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'''High minimum price and high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h_min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h_max</a:t>
            </a:r>
            <a:r>
              <a:rPr lang="en-IN" sz="1100" dirty="0">
                <a:solidFill>
                  <a:srgbClr val="000000"/>
                </a:solidFill>
                <a:effectLst/>
                <a:latin typeface="Times New Roman" panose="02020603050405020304" pitchFamily="18" charset="0"/>
                <a:ea typeface="Times New Roman" panose="02020603050405020304" pitchFamily="18" charset="0"/>
              </a:rPr>
              <a:t>’:  They were premium priced in the past and still they are maintaining their premium level (good deviation)</a:t>
            </a:r>
          </a:p>
        </p:txBody>
      </p:sp>
      <p:sp>
        <p:nvSpPr>
          <p:cNvPr id="8" name="TextBox 7">
            <a:extLst>
              <a:ext uri="{FF2B5EF4-FFF2-40B4-BE49-F238E27FC236}">
                <a16:creationId xmlns:a16="http://schemas.microsoft.com/office/drawing/2014/main" id="{7AF7960F-AEF3-CBB4-FA5F-17FD61C64268}"/>
              </a:ext>
            </a:extLst>
          </p:cNvPr>
          <p:cNvSpPr txBox="1"/>
          <p:nvPr/>
        </p:nvSpPr>
        <p:spPr>
          <a:xfrm>
            <a:off x="579120" y="45613"/>
            <a:ext cx="2783840" cy="322652"/>
          </a:xfrm>
          <a:prstGeom prst="rect">
            <a:avLst/>
          </a:prstGeom>
          <a:noFill/>
        </p:spPr>
        <p:txBody>
          <a:bodyPr wrap="square">
            <a:spAutoFit/>
          </a:bodyPr>
          <a:lstStyle/>
          <a:p>
            <a:pPr marL="234950" indent="-6350" algn="l">
              <a:lnSpc>
                <a:spcPct val="107000"/>
              </a:lnSpc>
              <a:spcAft>
                <a:spcPts val="765"/>
              </a:spcAft>
            </a:pPr>
            <a:r>
              <a:rPr lang="en-IN" sz="1500" b="1" u="sng"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rPr>
              <a:t>Neighborhood</a:t>
            </a:r>
            <a:r>
              <a:rPr lang="en-IN" sz="15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 cluster:</a:t>
            </a:r>
            <a:endParaRPr lang="en-IN" sz="15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99125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787C96-7AF8-34C8-5DDA-8CBEAB0A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 y="498792"/>
            <a:ext cx="6066790" cy="2202815"/>
          </a:xfrm>
          <a:prstGeom prst="rect">
            <a:avLst/>
          </a:prstGeom>
        </p:spPr>
      </p:pic>
      <p:pic>
        <p:nvPicPr>
          <p:cNvPr id="3" name="Picture 2">
            <a:extLst>
              <a:ext uri="{FF2B5EF4-FFF2-40B4-BE49-F238E27FC236}">
                <a16:creationId xmlns:a16="http://schemas.microsoft.com/office/drawing/2014/main" id="{4D71A684-86CA-BDC0-1865-4CC2B48DF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08" y="3789598"/>
            <a:ext cx="5697220" cy="2047875"/>
          </a:xfrm>
          <a:prstGeom prst="rect">
            <a:avLst/>
          </a:prstGeom>
        </p:spPr>
      </p:pic>
      <p:pic>
        <p:nvPicPr>
          <p:cNvPr id="4" name="Picture 3">
            <a:extLst>
              <a:ext uri="{FF2B5EF4-FFF2-40B4-BE49-F238E27FC236}">
                <a16:creationId xmlns:a16="http://schemas.microsoft.com/office/drawing/2014/main" id="{AE570861-7B86-7C4F-7DBB-424C0D9A5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571" y="254635"/>
            <a:ext cx="5410200" cy="2691130"/>
          </a:xfrm>
          <a:prstGeom prst="rect">
            <a:avLst/>
          </a:prstGeom>
        </p:spPr>
      </p:pic>
      <p:pic>
        <p:nvPicPr>
          <p:cNvPr id="5" name="Picture 4">
            <a:extLst>
              <a:ext uri="{FF2B5EF4-FFF2-40B4-BE49-F238E27FC236}">
                <a16:creationId xmlns:a16="http://schemas.microsoft.com/office/drawing/2014/main" id="{C156B032-9F8C-9F18-23F4-265B1BC8A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231" y="3683901"/>
            <a:ext cx="5516880" cy="2026920"/>
          </a:xfrm>
          <a:prstGeom prst="rect">
            <a:avLst/>
          </a:prstGeom>
        </p:spPr>
      </p:pic>
      <p:sp>
        <p:nvSpPr>
          <p:cNvPr id="7" name="TextBox 6">
            <a:extLst>
              <a:ext uri="{FF2B5EF4-FFF2-40B4-BE49-F238E27FC236}">
                <a16:creationId xmlns:a16="http://schemas.microsoft.com/office/drawing/2014/main" id="{346D58A3-CE96-B7EE-F2A7-20150C138EB2}"/>
              </a:ext>
            </a:extLst>
          </p:cNvPr>
          <p:cNvSpPr txBox="1"/>
          <p:nvPr/>
        </p:nvSpPr>
        <p:spPr>
          <a:xfrm>
            <a:off x="467360" y="130037"/>
            <a:ext cx="6096000" cy="307392"/>
          </a:xfrm>
          <a:prstGeom prst="rect">
            <a:avLst/>
          </a:prstGeom>
          <a:noFill/>
        </p:spPr>
        <p:txBody>
          <a:bodyPr wrap="square">
            <a:spAutoFit/>
          </a:bodyPr>
          <a:lstStyle/>
          <a:p>
            <a:pPr marL="234950" indent="-6350" algn="l">
              <a:lnSpc>
                <a:spcPct val="107000"/>
              </a:lnSpc>
              <a:spcAft>
                <a:spcPts val="765"/>
              </a:spcAft>
            </a:pPr>
            <a:r>
              <a:rPr lang="en-IN" sz="14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Business class during sale cluster:</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F6AAE9FB-CDAE-C41C-0902-59F4D4A28B8C}"/>
              </a:ext>
            </a:extLst>
          </p:cNvPr>
          <p:cNvSpPr txBox="1"/>
          <p:nvPr/>
        </p:nvSpPr>
        <p:spPr>
          <a:xfrm>
            <a:off x="609600" y="3275304"/>
            <a:ext cx="2194560" cy="307392"/>
          </a:xfrm>
          <a:prstGeom prst="rect">
            <a:avLst/>
          </a:prstGeom>
          <a:noFill/>
        </p:spPr>
        <p:txBody>
          <a:bodyPr wrap="square">
            <a:spAutoFit/>
          </a:bodyPr>
          <a:lstStyle/>
          <a:p>
            <a:pPr marL="234950" indent="-6350" algn="l">
              <a:lnSpc>
                <a:spcPct val="107000"/>
              </a:lnSpc>
              <a:spcAft>
                <a:spcPts val="765"/>
              </a:spcAft>
            </a:pPr>
            <a:r>
              <a:rPr lang="en-IN" sz="14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School district cluster:</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336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51E66-3ECB-B820-5135-BC446C961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92" y="153382"/>
            <a:ext cx="3468572" cy="3977421"/>
          </a:xfrm>
          <a:prstGeom prst="rect">
            <a:avLst/>
          </a:prstGeom>
        </p:spPr>
      </p:pic>
      <p:pic>
        <p:nvPicPr>
          <p:cNvPr id="4" name="Picture 3">
            <a:extLst>
              <a:ext uri="{FF2B5EF4-FFF2-40B4-BE49-F238E27FC236}">
                <a16:creationId xmlns:a16="http://schemas.microsoft.com/office/drawing/2014/main" id="{80177681-FC78-B78D-D62D-4BD884D3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244" y="164014"/>
            <a:ext cx="3443871" cy="3985656"/>
          </a:xfrm>
          <a:prstGeom prst="rect">
            <a:avLst/>
          </a:prstGeom>
        </p:spPr>
      </p:pic>
      <p:pic>
        <p:nvPicPr>
          <p:cNvPr id="5" name="Picture 4">
            <a:extLst>
              <a:ext uri="{FF2B5EF4-FFF2-40B4-BE49-F238E27FC236}">
                <a16:creationId xmlns:a16="http://schemas.microsoft.com/office/drawing/2014/main" id="{77A1CAFB-2B67-270A-3D8A-DAE2864CA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118" y="182880"/>
            <a:ext cx="3408077" cy="3947924"/>
          </a:xfrm>
          <a:prstGeom prst="rect">
            <a:avLst/>
          </a:prstGeom>
        </p:spPr>
      </p:pic>
      <p:sp>
        <p:nvSpPr>
          <p:cNvPr id="7" name="TextBox 6">
            <a:extLst>
              <a:ext uri="{FF2B5EF4-FFF2-40B4-BE49-F238E27FC236}">
                <a16:creationId xmlns:a16="http://schemas.microsoft.com/office/drawing/2014/main" id="{818E791A-63CF-9F9B-D4F7-EA0ED9C7A1FD}"/>
              </a:ext>
            </a:extLst>
          </p:cNvPr>
          <p:cNvSpPr txBox="1"/>
          <p:nvPr/>
        </p:nvSpPr>
        <p:spPr>
          <a:xfrm>
            <a:off x="155173" y="4576509"/>
            <a:ext cx="362889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1: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2: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3: '</a:t>
            </a:r>
            <a:r>
              <a:rPr lang="en-IN" sz="1100" dirty="0" err="1">
                <a:solidFill>
                  <a:srgbClr val="000000"/>
                </a:solidFill>
                <a:effectLst/>
                <a:latin typeface="Times New Roman" panose="02020603050405020304" pitchFamily="18" charset="0"/>
                <a:ea typeface="Times New Roman" panose="02020603050405020304" pitchFamily="18" charset="0"/>
              </a:rPr>
              <a:t>high_min_low_max_neighborhood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p:txBody>
      </p:sp>
      <p:sp>
        <p:nvSpPr>
          <p:cNvPr id="9" name="TextBox 8">
            <a:extLst>
              <a:ext uri="{FF2B5EF4-FFF2-40B4-BE49-F238E27FC236}">
                <a16:creationId xmlns:a16="http://schemas.microsoft.com/office/drawing/2014/main" id="{BC882E67-8CED-11CA-04EC-4B405633953D}"/>
              </a:ext>
            </a:extLst>
          </p:cNvPr>
          <p:cNvSpPr txBox="1"/>
          <p:nvPr/>
        </p:nvSpPr>
        <p:spPr>
          <a:xfrm>
            <a:off x="4078244" y="4576508"/>
            <a:ext cx="362889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first column is clustered around a certain region and the regions move every year.</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second seems to be positively correlated to the </a:t>
            </a: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third column has a weak positive correlation to </a:t>
            </a: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a:t>
            </a:r>
          </a:p>
        </p:txBody>
      </p:sp>
      <p:sp>
        <p:nvSpPr>
          <p:cNvPr id="11" name="TextBox 10">
            <a:extLst>
              <a:ext uri="{FF2B5EF4-FFF2-40B4-BE49-F238E27FC236}">
                <a16:creationId xmlns:a16="http://schemas.microsoft.com/office/drawing/2014/main" id="{CCFDC0AC-BEEB-39E1-C32E-8F5EEF9F0EE9}"/>
              </a:ext>
            </a:extLst>
          </p:cNvPr>
          <p:cNvSpPr txBox="1"/>
          <p:nvPr/>
        </p:nvSpPr>
        <p:spPr>
          <a:xfrm>
            <a:off x="7741660" y="4575857"/>
            <a:ext cx="401242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first column is clustered around a certain region and the regions move very year.</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second seems to be positively correlated to the </a:t>
            </a:r>
            <a:r>
              <a:rPr lang="en-IN" sz="1100" dirty="0" err="1">
                <a:solidFill>
                  <a:srgbClr val="000000"/>
                </a:solidFill>
                <a:effectLst/>
                <a:latin typeface="Times New Roman" panose="02020603050405020304" pitchFamily="18" charset="0"/>
                <a:ea typeface="Times New Roman" panose="02020603050405020304" pitchFamily="18" charset="0"/>
              </a:rPr>
              <a:t>land_sqft</a:t>
            </a:r>
            <a:r>
              <a:rPr lang="en-IN" sz="1100" dirty="0">
                <a:solidFill>
                  <a:srgbClr val="000000"/>
                </a:solidFill>
                <a:effectLst/>
                <a:latin typeface="Times New Roman" panose="02020603050405020304" pitchFamily="18" charset="0"/>
                <a:ea typeface="Times New Roman" panose="02020603050405020304" pitchFamily="18" charset="0"/>
              </a:rPr>
              <a:t>.</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third column has a weak positive correlation to </a:t>
            </a:r>
            <a:r>
              <a:rPr lang="en-IN" sz="1100" dirty="0" err="1">
                <a:solidFill>
                  <a:srgbClr val="000000"/>
                </a:solidFill>
                <a:effectLst/>
                <a:latin typeface="Times New Roman" panose="02020603050405020304" pitchFamily="18" charset="0"/>
                <a:ea typeface="Times New Roman" panose="02020603050405020304" pitchFamily="18" charset="0"/>
              </a:rPr>
              <a:t>land_sqft</a:t>
            </a:r>
            <a:r>
              <a:rPr lang="en-IN" sz="1100" dirty="0">
                <a:solidFill>
                  <a:srgbClr val="000000"/>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259223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E81DBAE-664F-448B-F7A3-8952AC07C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806" y="782411"/>
            <a:ext cx="2642440" cy="2689508"/>
          </a:xfrm>
          <a:prstGeom prst="rect">
            <a:avLst/>
          </a:prstGeom>
        </p:spPr>
      </p:pic>
      <p:pic>
        <p:nvPicPr>
          <p:cNvPr id="16" name="Picture 15">
            <a:extLst>
              <a:ext uri="{FF2B5EF4-FFF2-40B4-BE49-F238E27FC236}">
                <a16:creationId xmlns:a16="http://schemas.microsoft.com/office/drawing/2014/main" id="{0D3EF516-1FF2-7AE8-0723-70CB27C364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339" y="740440"/>
            <a:ext cx="2730931" cy="2801307"/>
          </a:xfrm>
          <a:prstGeom prst="rect">
            <a:avLst/>
          </a:prstGeom>
        </p:spPr>
      </p:pic>
      <p:pic>
        <p:nvPicPr>
          <p:cNvPr id="17" name="Picture 16">
            <a:extLst>
              <a:ext uri="{FF2B5EF4-FFF2-40B4-BE49-F238E27FC236}">
                <a16:creationId xmlns:a16="http://schemas.microsoft.com/office/drawing/2014/main" id="{B2F1DBF6-D0A9-AF65-10E7-29E5752CA1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9219" y="851708"/>
            <a:ext cx="2595436" cy="2577292"/>
          </a:xfrm>
          <a:prstGeom prst="rect">
            <a:avLst/>
          </a:prstGeom>
        </p:spPr>
      </p:pic>
      <p:sp>
        <p:nvSpPr>
          <p:cNvPr id="18" name="TextBox 17">
            <a:extLst>
              <a:ext uri="{FF2B5EF4-FFF2-40B4-BE49-F238E27FC236}">
                <a16:creationId xmlns:a16="http://schemas.microsoft.com/office/drawing/2014/main" id="{35AD70D3-998D-003F-F575-91979D54A00C}"/>
              </a:ext>
            </a:extLst>
          </p:cNvPr>
          <p:cNvSpPr txBox="1"/>
          <p:nvPr/>
        </p:nvSpPr>
        <p:spPr>
          <a:xfrm>
            <a:off x="1343218" y="3825727"/>
            <a:ext cx="8887901" cy="1861985"/>
          </a:xfrm>
          <a:prstGeom prst="rect">
            <a:avLst/>
          </a:prstGeom>
          <a:noFill/>
        </p:spPr>
        <p:txBody>
          <a:bodyPr wrap="square">
            <a:spAutoFit/>
          </a:bodyPr>
          <a:lstStyle/>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Inference: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1 – For the first three years, the price increase is negligible.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2 – From the 3</a:t>
            </a:r>
            <a:r>
              <a:rPr lang="en-IN" sz="1800" baseline="30000" dirty="0">
                <a:solidFill>
                  <a:srgbClr val="000000"/>
                </a:solidFill>
                <a:effectLst/>
                <a:latin typeface="Times New Roman" panose="02020603050405020304" pitchFamily="18" charset="0"/>
                <a:ea typeface="Times New Roman" panose="02020603050405020304" pitchFamily="18" charset="0"/>
              </a:rPr>
              <a:t>rd</a:t>
            </a:r>
            <a:r>
              <a:rPr lang="en-IN" sz="1800" dirty="0">
                <a:solidFill>
                  <a:srgbClr val="000000"/>
                </a:solidFill>
                <a:effectLst/>
                <a:latin typeface="Times New Roman" panose="02020603050405020304" pitchFamily="18" charset="0"/>
                <a:ea typeface="Times New Roman" panose="02020603050405020304" pitchFamily="18" charset="0"/>
              </a:rPr>
              <a:t> year, there is a steady increase in average sale price.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3 – When we use a linear model plot we can observe that the regression line is able to roughly estimate the 9</a:t>
            </a:r>
            <a:r>
              <a:rPr lang="en-IN" sz="1800" baseline="30000" dirty="0">
                <a:solidFill>
                  <a:srgbClr val="000000"/>
                </a:solidFill>
                <a:effectLst/>
                <a:latin typeface="Times New Roman" panose="02020603050405020304" pitchFamily="18" charset="0"/>
                <a:ea typeface="Times New Roman" panose="02020603050405020304" pitchFamily="18" charset="0"/>
              </a:rPr>
              <a:t>th</a:t>
            </a:r>
            <a:r>
              <a:rPr lang="en-IN" sz="1800" dirty="0">
                <a:solidFill>
                  <a:srgbClr val="000000"/>
                </a:solidFill>
                <a:effectLst/>
                <a:latin typeface="Times New Roman" panose="02020603050405020304" pitchFamily="18" charset="0"/>
                <a:ea typeface="Times New Roman" panose="02020603050405020304" pitchFamily="18" charset="0"/>
              </a:rPr>
              <a:t> year’s average price.</a:t>
            </a:r>
            <a:endParaRPr lang="en-IN"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9901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1F193-70F9-41DB-3992-4B9EF65F5133}"/>
              </a:ext>
            </a:extLst>
          </p:cNvPr>
          <p:cNvSpPr txBox="1"/>
          <p:nvPr/>
        </p:nvSpPr>
        <p:spPr>
          <a:xfrm>
            <a:off x="3215149" y="336755"/>
            <a:ext cx="4072957" cy="369332"/>
          </a:xfrm>
          <a:prstGeom prst="rect">
            <a:avLst/>
          </a:prstGeom>
          <a:noFill/>
        </p:spPr>
        <p:txBody>
          <a:bodyPr wrap="square" rtlCol="0">
            <a:spAutoFit/>
          </a:bodyPr>
          <a:lstStyle/>
          <a:p>
            <a:pPr algn="ctr"/>
            <a:r>
              <a:rPr lang="en-IN" b="1" u="sng" dirty="0"/>
              <a:t>BASE MODEL</a:t>
            </a:r>
          </a:p>
        </p:txBody>
      </p:sp>
      <p:sp>
        <p:nvSpPr>
          <p:cNvPr id="8" name="TextBox 7">
            <a:extLst>
              <a:ext uri="{FF2B5EF4-FFF2-40B4-BE49-F238E27FC236}">
                <a16:creationId xmlns:a16="http://schemas.microsoft.com/office/drawing/2014/main" id="{44E7B4B9-2527-7706-95AF-2EA5AA504E75}"/>
              </a:ext>
            </a:extLst>
          </p:cNvPr>
          <p:cNvSpPr txBox="1"/>
          <p:nvPr/>
        </p:nvSpPr>
        <p:spPr>
          <a:xfrm>
            <a:off x="196770" y="4212794"/>
            <a:ext cx="2685326" cy="804707"/>
          </a:xfrm>
          <a:prstGeom prst="rect">
            <a:avLst/>
          </a:prstGeom>
          <a:noFill/>
        </p:spPr>
        <p:txBody>
          <a:bodyPr wrap="square">
            <a:spAutoFit/>
          </a:bodyPr>
          <a:lstStyle/>
          <a:p>
            <a:pPr marL="234950" indent="-6350" algn="just">
              <a:lnSpc>
                <a:spcPct val="107000"/>
              </a:lnSpc>
              <a:spcAft>
                <a:spcPts val="345"/>
              </a:spcAft>
            </a:pPr>
            <a:r>
              <a:rPr lang="en-IN" sz="1100" dirty="0">
                <a:solidFill>
                  <a:srgbClr val="000000"/>
                </a:solidFill>
                <a:effectLst/>
                <a:latin typeface="Times New Roman" panose="02020603050405020304" pitchFamily="18" charset="0"/>
                <a:ea typeface="Times New Roman" panose="02020603050405020304" pitchFamily="18" charset="0"/>
              </a:rPr>
              <a:t>NOTE: Before building this model, a primary OLS model was built and features having p-values greater than 0.05 were removed</a:t>
            </a:r>
          </a:p>
        </p:txBody>
      </p:sp>
      <p:pic>
        <p:nvPicPr>
          <p:cNvPr id="9" name="Picture 8">
            <a:extLst>
              <a:ext uri="{FF2B5EF4-FFF2-40B4-BE49-F238E27FC236}">
                <a16:creationId xmlns:a16="http://schemas.microsoft.com/office/drawing/2014/main" id="{01E19343-6C63-2779-9A4E-5F6054DDA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56" y="740904"/>
            <a:ext cx="2529840" cy="3291840"/>
          </a:xfrm>
          <a:prstGeom prst="rect">
            <a:avLst/>
          </a:prstGeom>
        </p:spPr>
      </p:pic>
      <p:pic>
        <p:nvPicPr>
          <p:cNvPr id="10" name="Picture 9">
            <a:extLst>
              <a:ext uri="{FF2B5EF4-FFF2-40B4-BE49-F238E27FC236}">
                <a16:creationId xmlns:a16="http://schemas.microsoft.com/office/drawing/2014/main" id="{CAFD01D6-709B-229D-A65A-2D7ADFD13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383" y="882445"/>
            <a:ext cx="2955645" cy="1638935"/>
          </a:xfrm>
          <a:prstGeom prst="rect">
            <a:avLst/>
          </a:prstGeom>
        </p:spPr>
      </p:pic>
      <p:pic>
        <p:nvPicPr>
          <p:cNvPr id="11" name="Picture 10">
            <a:extLst>
              <a:ext uri="{FF2B5EF4-FFF2-40B4-BE49-F238E27FC236}">
                <a16:creationId xmlns:a16="http://schemas.microsoft.com/office/drawing/2014/main" id="{20B077D3-5F1D-191D-7EBE-8A0511060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83" y="2734868"/>
            <a:ext cx="3043092" cy="876042"/>
          </a:xfrm>
          <a:prstGeom prst="rect">
            <a:avLst/>
          </a:prstGeom>
        </p:spPr>
      </p:pic>
      <p:pic>
        <p:nvPicPr>
          <p:cNvPr id="12" name="Picture 11">
            <a:extLst>
              <a:ext uri="{FF2B5EF4-FFF2-40B4-BE49-F238E27FC236}">
                <a16:creationId xmlns:a16="http://schemas.microsoft.com/office/drawing/2014/main" id="{0C9053EB-D5AF-2620-E83D-6F67D4470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221" y="882445"/>
            <a:ext cx="4165600" cy="5638800"/>
          </a:xfrm>
          <a:prstGeom prst="rect">
            <a:avLst/>
          </a:prstGeom>
        </p:spPr>
      </p:pic>
    </p:spTree>
    <p:extLst>
      <p:ext uri="{BB962C8B-B14F-4D97-AF65-F5344CB8AC3E}">
        <p14:creationId xmlns:p14="http://schemas.microsoft.com/office/powerpoint/2010/main" val="3405598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973DC3-05CA-6BB9-CFC3-F854B9CA2986}"/>
              </a:ext>
            </a:extLst>
          </p:cNvPr>
          <p:cNvSpPr txBox="1"/>
          <p:nvPr/>
        </p:nvSpPr>
        <p:spPr>
          <a:xfrm>
            <a:off x="708949" y="613459"/>
            <a:ext cx="10541643" cy="5830122"/>
          </a:xfrm>
          <a:prstGeom prst="rect">
            <a:avLst/>
          </a:prstGeom>
          <a:noFill/>
        </p:spPr>
        <p:txBody>
          <a:bodyPr wrap="square">
            <a:spAutoFit/>
          </a:bodyPr>
          <a:lstStyle/>
          <a:p>
            <a:pPr marL="234950" indent="-6350" algn="l">
              <a:lnSpc>
                <a:spcPct val="107000"/>
              </a:lnSpc>
              <a:spcAft>
                <a:spcPts val="1235"/>
              </a:spcAft>
            </a:pPr>
            <a:r>
              <a:rPr lang="en-IN" sz="1100" b="1" u="heavy" dirty="0">
                <a:solidFill>
                  <a:srgbClr val="000000"/>
                </a:solidFill>
                <a:effectLst/>
                <a:latin typeface="Times New Roman" panose="02020603050405020304" pitchFamily="18" charset="0"/>
                <a:ea typeface="Times New Roman" panose="02020603050405020304" pitchFamily="18" charset="0"/>
              </a:rPr>
              <a:t>Inference from the OLS model:</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 year of sale, </a:t>
            </a:r>
            <a:r>
              <a:rPr lang="en-IN" sz="1100" dirty="0" err="1">
                <a:solidFill>
                  <a:srgbClr val="000000"/>
                </a:solidFill>
                <a:effectLst/>
                <a:latin typeface="Times New Roman" panose="02020603050405020304" pitchFamily="18" charset="0"/>
                <a:ea typeface="Times New Roman" panose="02020603050405020304" pitchFamily="18" charset="0"/>
              </a:rPr>
              <a:t>low_min_low_max_neighborhood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AssessLand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high_min_low_max</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and age are features that contribute more to the sale price.</a:t>
            </a: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Let’s </a:t>
            </a:r>
            <a:r>
              <a:rPr lang="en-IN" sz="1100" dirty="0" err="1">
                <a:solidFill>
                  <a:srgbClr val="000000"/>
                </a:solidFill>
                <a:effectLst/>
                <a:latin typeface="Times New Roman" panose="02020603050405020304" pitchFamily="18" charset="0"/>
                <a:ea typeface="Times New Roman" panose="02020603050405020304" pitchFamily="18" charset="0"/>
              </a:rPr>
              <a:t>analyze</a:t>
            </a:r>
            <a:r>
              <a:rPr lang="en-IN" sz="1100" dirty="0">
                <a:solidFill>
                  <a:srgbClr val="000000"/>
                </a:solidFill>
                <a:effectLst/>
                <a:latin typeface="Times New Roman" panose="02020603050405020304" pitchFamily="18" charset="0"/>
                <a:ea typeface="Times New Roman" panose="02020603050405020304" pitchFamily="18" charset="0"/>
              </a:rPr>
              <a:t> the school group columns: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School_Group3 it experiences a 10.87%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School_Group2 it experiences a -25.12%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School_Group4 it experiences a -18.35%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School_Group5 it experiences a -8.40%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In other words, we could say that with respect to School_Group1 School_Group3 is valued more while other School groups are valued lower.</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Due to n-1 encoding the value of the first school group is fused into the constant term and whenever a property falls in any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category the linear equation balances it by making the coefficient of other terms negative or positive based on its value.</a:t>
            </a:r>
          </a:p>
          <a:p>
            <a:pPr marL="447675"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 </a:t>
            </a:r>
          </a:p>
          <a:p>
            <a:pPr marL="219075"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Let’s </a:t>
            </a:r>
            <a:r>
              <a:rPr lang="en-IN" sz="1100" dirty="0" err="1">
                <a:solidFill>
                  <a:srgbClr val="000000"/>
                </a:solidFill>
                <a:effectLst/>
                <a:latin typeface="Times New Roman" panose="02020603050405020304" pitchFamily="18" charset="0"/>
                <a:ea typeface="Times New Roman" panose="02020603050405020304" pitchFamily="18" charset="0"/>
              </a:rPr>
              <a:t>analyze</a:t>
            </a:r>
            <a:r>
              <a:rPr lang="en-IN" sz="1100" dirty="0">
                <a:solidFill>
                  <a:srgbClr val="000000"/>
                </a:solidFill>
                <a:effectLst/>
                <a:latin typeface="Times New Roman" panose="02020603050405020304" pitchFamily="18" charset="0"/>
                <a:ea typeface="Times New Roman" panose="02020603050405020304" pitchFamily="18" charset="0"/>
              </a:rPr>
              <a:t> the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features.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high_min_low_max_neighborhood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-56.73%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-62.07%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low_min_low_max_neighborhood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-73.09% price variation on average. </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In other words, we could say that with respect to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all other neighbourhoods are undervalued.</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Due to n-1 encoding the value of the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is fused into constant term and whenever a property falls in any other neighbourhood category the linear equation balances it by making the coefficient of other terms negative.</a:t>
            </a:r>
          </a:p>
        </p:txBody>
      </p:sp>
    </p:spTree>
    <p:extLst>
      <p:ext uri="{BB962C8B-B14F-4D97-AF65-F5344CB8AC3E}">
        <p14:creationId xmlns:p14="http://schemas.microsoft.com/office/powerpoint/2010/main" val="129000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F500C-CD6C-7B1D-362C-C6531C3BB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252" y="1509048"/>
            <a:ext cx="4349990" cy="4524472"/>
          </a:xfrm>
          <a:prstGeom prst="rect">
            <a:avLst/>
          </a:prstGeom>
        </p:spPr>
      </p:pic>
      <p:sp>
        <p:nvSpPr>
          <p:cNvPr id="2" name="TextBox 1">
            <a:extLst>
              <a:ext uri="{FF2B5EF4-FFF2-40B4-BE49-F238E27FC236}">
                <a16:creationId xmlns:a16="http://schemas.microsoft.com/office/drawing/2014/main" id="{4AEE56E2-76DB-1DFF-9D74-10C4678D63C6}"/>
              </a:ext>
            </a:extLst>
          </p:cNvPr>
          <p:cNvSpPr txBox="1"/>
          <p:nvPr/>
        </p:nvSpPr>
        <p:spPr>
          <a:xfrm>
            <a:off x="6833420" y="1179872"/>
            <a:ext cx="2104103" cy="276999"/>
          </a:xfrm>
          <a:prstGeom prst="rect">
            <a:avLst/>
          </a:prstGeom>
          <a:noFill/>
        </p:spPr>
        <p:txBody>
          <a:bodyPr wrap="square" rtlCol="0">
            <a:spAutoFit/>
          </a:bodyPr>
          <a:lstStyle/>
          <a:p>
            <a:r>
              <a:rPr lang="en-IN" sz="1200" dirty="0"/>
              <a:t>Threshold: 0.4</a:t>
            </a:r>
          </a:p>
        </p:txBody>
      </p:sp>
      <p:sp>
        <p:nvSpPr>
          <p:cNvPr id="4" name="TextBox 3">
            <a:extLst>
              <a:ext uri="{FF2B5EF4-FFF2-40B4-BE49-F238E27FC236}">
                <a16:creationId xmlns:a16="http://schemas.microsoft.com/office/drawing/2014/main" id="{8EEB9AC7-17CE-D114-B46C-5BCEFBAA3617}"/>
              </a:ext>
            </a:extLst>
          </p:cNvPr>
          <p:cNvSpPr txBox="1"/>
          <p:nvPr/>
        </p:nvSpPr>
        <p:spPr>
          <a:xfrm>
            <a:off x="3805090" y="491613"/>
            <a:ext cx="4041059" cy="369332"/>
          </a:xfrm>
          <a:prstGeom prst="rect">
            <a:avLst/>
          </a:prstGeom>
          <a:noFill/>
        </p:spPr>
        <p:txBody>
          <a:bodyPr wrap="square" rtlCol="0">
            <a:spAutoFit/>
          </a:bodyPr>
          <a:lstStyle/>
          <a:p>
            <a:pPr algn="ctr"/>
            <a:r>
              <a:rPr lang="en-IN" b="1" u="sng" dirty="0"/>
              <a:t>Multi–collinearity Detection</a:t>
            </a:r>
          </a:p>
        </p:txBody>
      </p:sp>
      <p:pic>
        <p:nvPicPr>
          <p:cNvPr id="6" name="Picture 5">
            <a:extLst>
              <a:ext uri="{FF2B5EF4-FFF2-40B4-BE49-F238E27FC236}">
                <a16:creationId xmlns:a16="http://schemas.microsoft.com/office/drawing/2014/main" id="{A310E814-1061-CE7F-F02C-2897041C9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58" y="1602851"/>
            <a:ext cx="4581341" cy="4640413"/>
          </a:xfrm>
          <a:prstGeom prst="rect">
            <a:avLst/>
          </a:prstGeom>
        </p:spPr>
      </p:pic>
      <p:sp>
        <p:nvSpPr>
          <p:cNvPr id="8" name="TextBox 7">
            <a:extLst>
              <a:ext uri="{FF2B5EF4-FFF2-40B4-BE49-F238E27FC236}">
                <a16:creationId xmlns:a16="http://schemas.microsoft.com/office/drawing/2014/main" id="{12B95B95-70B3-38F7-5F13-AD6FA7D3FA31}"/>
              </a:ext>
            </a:extLst>
          </p:cNvPr>
          <p:cNvSpPr txBox="1"/>
          <p:nvPr/>
        </p:nvSpPr>
        <p:spPr>
          <a:xfrm>
            <a:off x="1737360" y="1195261"/>
            <a:ext cx="2204720" cy="261610"/>
          </a:xfrm>
          <a:prstGeom prst="rect">
            <a:avLst/>
          </a:prstGeom>
          <a:noFill/>
        </p:spPr>
        <p:txBody>
          <a:bodyPr wrap="square">
            <a:spAutoFit/>
          </a:bodyPr>
          <a:lstStyle/>
          <a:p>
            <a:r>
              <a:rPr lang="en-IN" sz="1100" dirty="0"/>
              <a:t>Threshold: 0.7</a:t>
            </a:r>
          </a:p>
        </p:txBody>
      </p:sp>
    </p:spTree>
    <p:extLst>
      <p:ext uri="{BB962C8B-B14F-4D97-AF65-F5344CB8AC3E}">
        <p14:creationId xmlns:p14="http://schemas.microsoft.com/office/powerpoint/2010/main" val="344873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E87980-F2F5-F5C1-E5E3-7ADA265CB570}"/>
              </a:ext>
            </a:extLst>
          </p:cNvPr>
          <p:cNvSpPr txBox="1"/>
          <p:nvPr/>
        </p:nvSpPr>
        <p:spPr>
          <a:xfrm>
            <a:off x="2595623" y="411718"/>
            <a:ext cx="6094070" cy="368755"/>
          </a:xfrm>
          <a:prstGeom prst="rect">
            <a:avLst/>
          </a:prstGeom>
          <a:noFill/>
        </p:spPr>
        <p:txBody>
          <a:bodyPr wrap="square">
            <a:spAutoFit/>
          </a:bodyPr>
          <a:lstStyle/>
          <a:p>
            <a:pPr marL="234950" indent="-6350" algn="ctr">
              <a:lnSpc>
                <a:spcPct val="107000"/>
              </a:lnSpc>
              <a:spcAft>
                <a:spcPts val="765"/>
              </a:spcAft>
            </a:pPr>
            <a:r>
              <a:rPr lang="en-IN" sz="18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VARIANCE INFLATION FACTOR:</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7348B6D-8F79-4386-615E-294979E70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18" y="1213410"/>
            <a:ext cx="2278813" cy="4011219"/>
          </a:xfrm>
          <a:prstGeom prst="rect">
            <a:avLst/>
          </a:prstGeom>
        </p:spPr>
      </p:pic>
      <p:pic>
        <p:nvPicPr>
          <p:cNvPr id="5" name="Picture 4">
            <a:extLst>
              <a:ext uri="{FF2B5EF4-FFF2-40B4-BE49-F238E27FC236}">
                <a16:creationId xmlns:a16="http://schemas.microsoft.com/office/drawing/2014/main" id="{E85C9CB0-CE1B-B3E9-4893-777D2F2B8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385" y="2298821"/>
            <a:ext cx="2550771" cy="1840395"/>
          </a:xfrm>
          <a:prstGeom prst="rect">
            <a:avLst/>
          </a:prstGeom>
        </p:spPr>
      </p:pic>
      <p:sp>
        <p:nvSpPr>
          <p:cNvPr id="7" name="TextBox 6">
            <a:extLst>
              <a:ext uri="{FF2B5EF4-FFF2-40B4-BE49-F238E27FC236}">
                <a16:creationId xmlns:a16="http://schemas.microsoft.com/office/drawing/2014/main" id="{60BD5386-5611-AB6A-3B8B-48D5E243EDC7}"/>
              </a:ext>
            </a:extLst>
          </p:cNvPr>
          <p:cNvSpPr txBox="1"/>
          <p:nvPr/>
        </p:nvSpPr>
        <p:spPr>
          <a:xfrm>
            <a:off x="4231994" y="2102569"/>
            <a:ext cx="2844478" cy="671851"/>
          </a:xfrm>
          <a:prstGeom prst="rect">
            <a:avLst/>
          </a:prstGeom>
          <a:noFill/>
        </p:spPr>
        <p:txBody>
          <a:bodyPr wrap="square">
            <a:spAutoFit/>
          </a:bodyPr>
          <a:lstStyle/>
          <a:p>
            <a:pPr marL="234950" indent="-6350" algn="l">
              <a:lnSpc>
                <a:spcPct val="107000"/>
              </a:lnSpc>
              <a:spcAft>
                <a:spcPts val="1235"/>
              </a:spcAft>
            </a:pPr>
            <a:r>
              <a:rPr lang="en-IN" sz="1200" dirty="0">
                <a:solidFill>
                  <a:srgbClr val="000000"/>
                </a:solidFill>
                <a:effectLst/>
                <a:latin typeface="Times New Roman" panose="02020603050405020304" pitchFamily="18" charset="0"/>
                <a:ea typeface="Times New Roman" panose="02020603050405020304" pitchFamily="18" charset="0"/>
              </a:rPr>
              <a:t>After multiple iterations, we end up with 4 columns from 13 columns that have a VIF value lesser than 10.</a:t>
            </a:r>
          </a:p>
        </p:txBody>
      </p:sp>
      <p:sp>
        <p:nvSpPr>
          <p:cNvPr id="8" name="Arrow: Right 7">
            <a:extLst>
              <a:ext uri="{FF2B5EF4-FFF2-40B4-BE49-F238E27FC236}">
                <a16:creationId xmlns:a16="http://schemas.microsoft.com/office/drawing/2014/main" id="{6452A093-FD55-887E-C9B6-623BEE9DFBC6}"/>
              </a:ext>
            </a:extLst>
          </p:cNvPr>
          <p:cNvSpPr/>
          <p:nvPr/>
        </p:nvSpPr>
        <p:spPr>
          <a:xfrm>
            <a:off x="4421529" y="2951544"/>
            <a:ext cx="2465408" cy="477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745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A2865-A25C-F9D1-6851-EA811773F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53" y="666289"/>
            <a:ext cx="6066790" cy="2242185"/>
          </a:xfrm>
          <a:prstGeom prst="rect">
            <a:avLst/>
          </a:prstGeom>
        </p:spPr>
      </p:pic>
      <p:pic>
        <p:nvPicPr>
          <p:cNvPr id="3" name="Picture 2">
            <a:extLst>
              <a:ext uri="{FF2B5EF4-FFF2-40B4-BE49-F238E27FC236}">
                <a16:creationId xmlns:a16="http://schemas.microsoft.com/office/drawing/2014/main" id="{CEE7F2A6-3088-BDC6-7ADC-2DA0506E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725" y="292345"/>
            <a:ext cx="4263845" cy="2990069"/>
          </a:xfrm>
          <a:prstGeom prst="rect">
            <a:avLst/>
          </a:prstGeom>
        </p:spPr>
      </p:pic>
      <p:pic>
        <p:nvPicPr>
          <p:cNvPr id="4" name="Picture 3">
            <a:extLst>
              <a:ext uri="{FF2B5EF4-FFF2-40B4-BE49-F238E27FC236}">
                <a16:creationId xmlns:a16="http://schemas.microsoft.com/office/drawing/2014/main" id="{1290DF73-0EA9-8339-DDCA-9C890B61C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40" y="3865010"/>
            <a:ext cx="6512575" cy="2536455"/>
          </a:xfrm>
          <a:prstGeom prst="rect">
            <a:avLst/>
          </a:prstGeom>
        </p:spPr>
      </p:pic>
      <p:pic>
        <p:nvPicPr>
          <p:cNvPr id="5" name="Picture 4">
            <a:extLst>
              <a:ext uri="{FF2B5EF4-FFF2-40B4-BE49-F238E27FC236}">
                <a16:creationId xmlns:a16="http://schemas.microsoft.com/office/drawing/2014/main" id="{C7E9D571-91E2-F5C8-A142-72F65967A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117" y="3579470"/>
            <a:ext cx="4551045" cy="3176270"/>
          </a:xfrm>
          <a:prstGeom prst="rect">
            <a:avLst/>
          </a:prstGeom>
        </p:spPr>
      </p:pic>
      <p:sp>
        <p:nvSpPr>
          <p:cNvPr id="7" name="TextBox 6">
            <a:extLst>
              <a:ext uri="{FF2B5EF4-FFF2-40B4-BE49-F238E27FC236}">
                <a16:creationId xmlns:a16="http://schemas.microsoft.com/office/drawing/2014/main" id="{878EE265-21C4-5EC1-6827-C3F6B40FD4FF}"/>
              </a:ext>
            </a:extLst>
          </p:cNvPr>
          <p:cNvSpPr txBox="1"/>
          <p:nvPr/>
        </p:nvSpPr>
        <p:spPr>
          <a:xfrm>
            <a:off x="6381137" y="43285"/>
            <a:ext cx="6096000" cy="261290"/>
          </a:xfrm>
          <a:prstGeom prst="rect">
            <a:avLst/>
          </a:prstGeom>
          <a:noFill/>
        </p:spPr>
        <p:txBody>
          <a:bodyPr wrap="square">
            <a:spAutoFit/>
          </a:bodyPr>
          <a:lstStyle/>
          <a:p>
            <a:pPr marL="234950" indent="-6350" algn="ctr">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Xtreme Gradient Boosting Algorithm feature importance:</a:t>
            </a:r>
            <a:endParaRPr lang="en-IN" sz="1100" dirty="0">
              <a:solidFill>
                <a:srgbClr val="000000"/>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93932221-0F73-89DE-86F4-F50643D20D85}"/>
              </a:ext>
            </a:extLst>
          </p:cNvPr>
          <p:cNvSpPr txBox="1"/>
          <p:nvPr/>
        </p:nvSpPr>
        <p:spPr>
          <a:xfrm>
            <a:off x="1664110" y="3429000"/>
            <a:ext cx="6238566" cy="264560"/>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Lasso regularization Algorithm feature coefficients :</a:t>
            </a:r>
            <a:r>
              <a:rPr lang="en-IN" sz="1100" b="1" dirty="0">
                <a:solidFill>
                  <a:srgbClr val="000000"/>
                </a:solidFill>
                <a:effectLst/>
                <a:latin typeface="Calibri" panose="020F0502020204030204" pitchFamily="34" charset="0"/>
                <a:ea typeface="Calibri" panose="020F0502020204030204" pitchFamily="34" charset="0"/>
              </a:rPr>
              <a:t> </a:t>
            </a:r>
            <a:endParaRPr lang="en-IN" sz="1100" dirty="0">
              <a:solidFill>
                <a:srgbClr val="000000"/>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4A79DFB5-8D18-75A2-0DDF-84DEAA58FEE9}"/>
              </a:ext>
            </a:extLst>
          </p:cNvPr>
          <p:cNvSpPr txBox="1"/>
          <p:nvPr/>
        </p:nvSpPr>
        <p:spPr>
          <a:xfrm>
            <a:off x="7614066" y="3239675"/>
            <a:ext cx="4080092" cy="264560"/>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Random Forest Regressor Algorithm feature importance:</a:t>
            </a:r>
            <a:r>
              <a:rPr lang="en-IN" sz="1100" b="1" dirty="0">
                <a:solidFill>
                  <a:srgbClr val="000000"/>
                </a:solidFill>
                <a:effectLst/>
                <a:latin typeface="Calibri" panose="020F0502020204030204" pitchFamily="34" charset="0"/>
                <a:ea typeface="Calibri" panose="020F0502020204030204" pitchFamily="34" charset="0"/>
              </a:rPr>
              <a:t> </a:t>
            </a:r>
            <a:endParaRPr lang="en-IN" sz="1100" dirty="0">
              <a:solidFill>
                <a:srgbClr val="000000"/>
              </a:solidFill>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1288C7EE-4BD0-53C9-B75F-CCD5B91D0730}"/>
              </a:ext>
            </a:extLst>
          </p:cNvPr>
          <p:cNvSpPr txBox="1"/>
          <p:nvPr/>
        </p:nvSpPr>
        <p:spPr>
          <a:xfrm>
            <a:off x="2467671" y="288176"/>
            <a:ext cx="2783840" cy="292388"/>
          </a:xfrm>
          <a:prstGeom prst="rect">
            <a:avLst/>
          </a:prstGeom>
          <a:noFill/>
        </p:spPr>
        <p:txBody>
          <a:bodyPr wrap="square">
            <a:spAutoFit/>
          </a:bodyPr>
          <a:lstStyle/>
          <a:p>
            <a:r>
              <a:rPr lang="en-IN" sz="13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 SCORECARD</a:t>
            </a:r>
            <a:endParaRPr lang="en-IN" sz="1300" dirty="0"/>
          </a:p>
        </p:txBody>
      </p:sp>
    </p:spTree>
    <p:extLst>
      <p:ext uri="{BB962C8B-B14F-4D97-AF65-F5344CB8AC3E}">
        <p14:creationId xmlns:p14="http://schemas.microsoft.com/office/powerpoint/2010/main" val="427112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ACA720-E2D0-D075-1085-14EBC998E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03" y="266219"/>
            <a:ext cx="6864013" cy="2722184"/>
          </a:xfrm>
          <a:prstGeom prst="rect">
            <a:avLst/>
          </a:prstGeom>
        </p:spPr>
      </p:pic>
      <p:sp>
        <p:nvSpPr>
          <p:cNvPr id="4" name="TextBox 3">
            <a:extLst>
              <a:ext uri="{FF2B5EF4-FFF2-40B4-BE49-F238E27FC236}">
                <a16:creationId xmlns:a16="http://schemas.microsoft.com/office/drawing/2014/main" id="{7DC6A811-EB6C-3865-B0E2-833925F69683}"/>
              </a:ext>
            </a:extLst>
          </p:cNvPr>
          <p:cNvSpPr txBox="1"/>
          <p:nvPr/>
        </p:nvSpPr>
        <p:spPr>
          <a:xfrm>
            <a:off x="570052" y="3191932"/>
            <a:ext cx="10368023" cy="596317"/>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HYPERPARAMETER TUNING:</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Carried out hyperparameter tuning with Random Forest Regressor and Xtreme Gradient Boost Regressor.</a:t>
            </a:r>
          </a:p>
        </p:txBody>
      </p:sp>
      <p:sp>
        <p:nvSpPr>
          <p:cNvPr id="6" name="TextBox 5">
            <a:extLst>
              <a:ext uri="{FF2B5EF4-FFF2-40B4-BE49-F238E27FC236}">
                <a16:creationId xmlns:a16="http://schemas.microsoft.com/office/drawing/2014/main" id="{A60B4D4E-8564-B9EF-BE94-26AA1E840947}"/>
              </a:ext>
            </a:extLst>
          </p:cNvPr>
          <p:cNvSpPr txBox="1"/>
          <p:nvPr/>
        </p:nvSpPr>
        <p:spPr>
          <a:xfrm>
            <a:off x="7450239" y="2032677"/>
            <a:ext cx="2862805" cy="769441"/>
          </a:xfrm>
          <a:prstGeom prst="rect">
            <a:avLst/>
          </a:prstGeom>
          <a:noFill/>
        </p:spPr>
        <p:txBody>
          <a:bodyPr wrap="square">
            <a:spAutoFit/>
          </a:bodyPr>
          <a:lstStyle/>
          <a:p>
            <a:r>
              <a:rPr lang="en-IN" sz="1100" dirty="0">
                <a:solidFill>
                  <a:srgbClr val="000000"/>
                </a:solidFill>
                <a:effectLst/>
                <a:latin typeface="Times New Roman" panose="02020603050405020304" pitchFamily="18" charset="0"/>
                <a:ea typeface="Times New Roman" panose="02020603050405020304" pitchFamily="18" charset="0"/>
              </a:rPr>
              <a:t>Inference: we can observe that many feature coefficients become 0 when we use Lasso regularization and when we use Elastic net fewer feature coefficients become 0</a:t>
            </a:r>
            <a:endParaRPr lang="en-IN" sz="1100" dirty="0"/>
          </a:p>
        </p:txBody>
      </p:sp>
      <p:sp>
        <p:nvSpPr>
          <p:cNvPr id="7" name="Rectangle 1">
            <a:extLst>
              <a:ext uri="{FF2B5EF4-FFF2-40B4-BE49-F238E27FC236}">
                <a16:creationId xmlns:a16="http://schemas.microsoft.com/office/drawing/2014/main" id="{5A726476-2A12-986D-9627-E385CA836455}"/>
              </a:ext>
            </a:extLst>
          </p:cNvPr>
          <p:cNvSpPr>
            <a:spLocks noChangeArrowheads="1"/>
          </p:cNvSpPr>
          <p:nvPr/>
        </p:nvSpPr>
        <p:spPr bwMode="auto">
          <a:xfrm>
            <a:off x="887212" y="3818744"/>
            <a:ext cx="2621112"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Best parameters for random forest Regressor: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criterion: squared</a:t>
            </a:r>
            <a:r>
              <a:rPr lang="en-US" altLang="en-US" sz="1100" dirty="0">
                <a:solidFill>
                  <a:srgbClr val="000000"/>
                </a:solidFill>
                <a:latin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error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 depth: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 features: square root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 leaf nodes: 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min samples</a:t>
            </a:r>
            <a:r>
              <a:rPr lang="en-US" altLang="en-US" sz="1100" dirty="0">
                <a:solidFill>
                  <a:srgbClr val="000000"/>
                </a:solidFill>
                <a:latin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leaf: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min samples split: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lang="en-US" altLang="en-US" sz="1100" dirty="0">
                <a:solidFill>
                  <a:srgbClr val="000000"/>
                </a:solidFill>
                <a:latin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estimators: 90</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Rectangle 4">
            <a:extLst>
              <a:ext uri="{FF2B5EF4-FFF2-40B4-BE49-F238E27FC236}">
                <a16:creationId xmlns:a16="http://schemas.microsoft.com/office/drawing/2014/main" id="{6B8E568D-FED8-4865-1648-52F3B7544D8E}"/>
              </a:ext>
            </a:extLst>
          </p:cNvPr>
          <p:cNvSpPr>
            <a:spLocks noChangeArrowheads="1"/>
          </p:cNvSpPr>
          <p:nvPr/>
        </p:nvSpPr>
        <p:spPr bwMode="auto">
          <a:xfrm>
            <a:off x="4443507" y="3821310"/>
            <a:ext cx="2621112"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Best parameters for </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XGBoost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classifier: gamma: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Learning</a:t>
            </a:r>
            <a:r>
              <a:rPr lang="en-US" altLang="en-US" sz="1100" dirty="0">
                <a:solidFill>
                  <a:srgbClr val="000000"/>
                </a:solidFill>
                <a:latin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rate: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a:t>
            </a:r>
            <a:r>
              <a:rPr lang="en-US" altLang="en-US" sz="1100" dirty="0">
                <a:solidFill>
                  <a:srgbClr val="000000"/>
                </a:solidFill>
                <a:latin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depth: 3</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2" name="Picture 11">
            <a:extLst>
              <a:ext uri="{FF2B5EF4-FFF2-40B4-BE49-F238E27FC236}">
                <a16:creationId xmlns:a16="http://schemas.microsoft.com/office/drawing/2014/main" id="{03BB2513-C827-0EE4-677D-85192D655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 y="5756630"/>
            <a:ext cx="11330940" cy="304800"/>
          </a:xfrm>
          <a:prstGeom prst="rect">
            <a:avLst/>
          </a:prstGeom>
        </p:spPr>
      </p:pic>
      <p:pic>
        <p:nvPicPr>
          <p:cNvPr id="14" name="Picture 13">
            <a:extLst>
              <a:ext uri="{FF2B5EF4-FFF2-40B4-BE49-F238E27FC236}">
                <a16:creationId xmlns:a16="http://schemas.microsoft.com/office/drawing/2014/main" id="{3A67D768-F7AA-5B27-3C55-67A9D34CC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530" y="6061430"/>
            <a:ext cx="11330940" cy="266700"/>
          </a:xfrm>
          <a:prstGeom prst="rect">
            <a:avLst/>
          </a:prstGeom>
        </p:spPr>
      </p:pic>
      <p:pic>
        <p:nvPicPr>
          <p:cNvPr id="16" name="Picture 15">
            <a:extLst>
              <a:ext uri="{FF2B5EF4-FFF2-40B4-BE49-F238E27FC236}">
                <a16:creationId xmlns:a16="http://schemas.microsoft.com/office/drawing/2014/main" id="{2B334D74-3C55-2F08-75A7-8E833819D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30" y="5333720"/>
            <a:ext cx="11330940" cy="312420"/>
          </a:xfrm>
          <a:prstGeom prst="rect">
            <a:avLst/>
          </a:prstGeom>
        </p:spPr>
      </p:pic>
      <p:sp>
        <p:nvSpPr>
          <p:cNvPr id="18" name="TextBox 17">
            <a:extLst>
              <a:ext uri="{FF2B5EF4-FFF2-40B4-BE49-F238E27FC236}">
                <a16:creationId xmlns:a16="http://schemas.microsoft.com/office/drawing/2014/main" id="{6BA8B230-49C8-6CAE-8749-7504A6296534}"/>
              </a:ext>
            </a:extLst>
          </p:cNvPr>
          <p:cNvSpPr txBox="1"/>
          <p:nvPr/>
        </p:nvSpPr>
        <p:spPr>
          <a:xfrm>
            <a:off x="2529840" y="74213"/>
            <a:ext cx="6096000" cy="264560"/>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Elastic net regularization Algorithm feature coefficients:</a:t>
            </a:r>
            <a:r>
              <a:rPr lang="en-IN" sz="1100" b="1" dirty="0">
                <a:solidFill>
                  <a:srgbClr val="000000"/>
                </a:solidFill>
                <a:effectLst/>
                <a:latin typeface="Calibri" panose="020F0502020204030204" pitchFamily="34" charset="0"/>
                <a:ea typeface="Calibri" panose="020F0502020204030204" pitchFamily="34" charset="0"/>
              </a:rPr>
              <a:t> </a:t>
            </a:r>
            <a:endParaRPr lang="en-IN" sz="1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832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3BF3F-3D67-012C-AEDD-58A1D61F5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884902"/>
            <a:ext cx="5005479" cy="5358634"/>
          </a:xfrm>
          <a:prstGeom prst="rect">
            <a:avLst/>
          </a:prstGeom>
        </p:spPr>
      </p:pic>
      <p:pic>
        <p:nvPicPr>
          <p:cNvPr id="8" name="Picture 7">
            <a:extLst>
              <a:ext uri="{FF2B5EF4-FFF2-40B4-BE49-F238E27FC236}">
                <a16:creationId xmlns:a16="http://schemas.microsoft.com/office/drawing/2014/main" id="{72D3E149-C365-4BC7-6491-068BD9A25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03" y="854422"/>
            <a:ext cx="4971929" cy="5358634"/>
          </a:xfrm>
          <a:prstGeom prst="rect">
            <a:avLst/>
          </a:prstGeom>
        </p:spPr>
      </p:pic>
      <p:sp>
        <p:nvSpPr>
          <p:cNvPr id="5" name="TextBox 4">
            <a:extLst>
              <a:ext uri="{FF2B5EF4-FFF2-40B4-BE49-F238E27FC236}">
                <a16:creationId xmlns:a16="http://schemas.microsoft.com/office/drawing/2014/main" id="{FAF983A2-39A0-A9B3-4750-6FC1FC34A2D6}"/>
              </a:ext>
            </a:extLst>
          </p:cNvPr>
          <p:cNvSpPr txBox="1"/>
          <p:nvPr/>
        </p:nvSpPr>
        <p:spPr>
          <a:xfrm>
            <a:off x="4368800" y="234972"/>
            <a:ext cx="3454400" cy="369332"/>
          </a:xfrm>
          <a:prstGeom prst="rect">
            <a:avLst/>
          </a:prstGeom>
          <a:noFill/>
        </p:spPr>
        <p:txBody>
          <a:bodyPr wrap="square">
            <a:sp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WELCOME TO BROOKLYN</a:t>
            </a:r>
            <a:endParaRPr lang="en-IN" dirty="0"/>
          </a:p>
        </p:txBody>
      </p:sp>
    </p:spTree>
    <p:extLst>
      <p:ext uri="{BB962C8B-B14F-4D97-AF65-F5344CB8AC3E}">
        <p14:creationId xmlns:p14="http://schemas.microsoft.com/office/powerpoint/2010/main" val="472072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E6ADD-05C4-6331-DEBE-297D1679FF52}"/>
              </a:ext>
            </a:extLst>
          </p:cNvPr>
          <p:cNvSpPr txBox="1"/>
          <p:nvPr/>
        </p:nvSpPr>
        <p:spPr>
          <a:xfrm>
            <a:off x="974691" y="1692224"/>
            <a:ext cx="9123904" cy="2968761"/>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Implications and Inference:</a:t>
            </a:r>
            <a:endParaRPr lang="en-IN" sz="11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From executing different algorithms, we can observe that a small group of features is given more weightage in all the above algorithms.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It’s also common knowledge to know that price of properties will increase with time.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Apart from that, features like School group 3, age, assessed total value, assessed land value, number of floors in a building, gross square foot, and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clusters are very important and play a key role in determining the price of a property.</a:t>
            </a:r>
          </a:p>
          <a:p>
            <a:pPr marL="342900" lvl="0" indent="-342900" algn="l">
              <a:lnSpc>
                <a:spcPct val="107000"/>
              </a:lnSpc>
              <a:spcAft>
                <a:spcPts val="1235"/>
              </a:spcAft>
              <a:buFont typeface="Symbol" panose="05050102010706020507" pitchFamily="18" charset="2"/>
              <a:buChar char=""/>
            </a:pPr>
            <a:endParaRPr lang="en-IN" sz="1100" dirty="0">
              <a:solidFill>
                <a:srgbClr val="000000"/>
              </a:solidFill>
              <a:latin typeface="Times New Roman" panose="02020603050405020304" pitchFamily="18" charset="0"/>
              <a:ea typeface="Times New Roman" panose="02020603050405020304" pitchFamily="18" charset="0"/>
            </a:endParaRPr>
          </a:p>
          <a:p>
            <a:pPr marL="342900" lvl="0" indent="-342900" algn="l">
              <a:lnSpc>
                <a:spcPct val="107000"/>
              </a:lnSpc>
              <a:spcAft>
                <a:spcPts val="1235"/>
              </a:spcAft>
              <a:buFont typeface="Symbol" panose="05050102010706020507" pitchFamily="18" charset="2"/>
              <a:buChar char=""/>
            </a:pP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Closing Reflections:</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We have learned that we have to separate the data again based on different regions and other features and multiple small models have to be built to increase the prediction accuracy.</a:t>
            </a:r>
          </a:p>
        </p:txBody>
      </p:sp>
    </p:spTree>
    <p:extLst>
      <p:ext uri="{BB962C8B-B14F-4D97-AF65-F5344CB8AC3E}">
        <p14:creationId xmlns:p14="http://schemas.microsoft.com/office/powerpoint/2010/main" val="366181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7AF05-5D05-A21A-B69A-01FE2991D4B5}"/>
              </a:ext>
            </a:extLst>
          </p:cNvPr>
          <p:cNvSpPr txBox="1"/>
          <p:nvPr/>
        </p:nvSpPr>
        <p:spPr>
          <a:xfrm>
            <a:off x="3047999" y="2959510"/>
            <a:ext cx="54470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81650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ED11-A1A7-8614-2EE8-F6A1F9667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63" y="959102"/>
            <a:ext cx="4636313" cy="3685274"/>
          </a:xfrm>
          <a:prstGeom prst="rect">
            <a:avLst/>
          </a:prstGeom>
        </p:spPr>
      </p:pic>
      <p:sp>
        <p:nvSpPr>
          <p:cNvPr id="5" name="Rectangle 1">
            <a:extLst>
              <a:ext uri="{FF2B5EF4-FFF2-40B4-BE49-F238E27FC236}">
                <a16:creationId xmlns:a16="http://schemas.microsoft.com/office/drawing/2014/main" id="{7825FC0C-E21F-2EA0-2AB3-F445BFC55C1F}"/>
              </a:ext>
            </a:extLst>
          </p:cNvPr>
          <p:cNvSpPr>
            <a:spLocks noChangeArrowheads="1"/>
          </p:cNvSpPr>
          <p:nvPr/>
        </p:nvSpPr>
        <p:spPr bwMode="auto">
          <a:xfrm>
            <a:off x="689980" y="500578"/>
            <a:ext cx="266282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Total number of rows	= 390883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Total number of columns  	= 111</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96F8536-3A70-F586-08F3-307578E1C386}"/>
              </a:ext>
            </a:extLst>
          </p:cNvPr>
          <p:cNvSpPr txBox="1"/>
          <p:nvPr/>
        </p:nvSpPr>
        <p:spPr>
          <a:xfrm>
            <a:off x="457513" y="4940498"/>
            <a:ext cx="5069840" cy="1615827"/>
          </a:xfrm>
          <a:prstGeom prst="rect">
            <a:avLst/>
          </a:prstGeom>
          <a:noFill/>
        </p:spPr>
        <p:txBody>
          <a:bodyPr wrap="square">
            <a:spAutoFit/>
          </a:bodyPr>
          <a:lstStyle/>
          <a:p>
            <a:pPr algn="l"/>
            <a:r>
              <a:rPr lang="en-US" sz="1100" b="1" i="0" u="sng" dirty="0">
                <a:solidFill>
                  <a:srgbClr val="000000"/>
                </a:solidFill>
                <a:effectLst/>
                <a:latin typeface="Times New Roman" panose="02020603050405020304" pitchFamily="18" charset="0"/>
                <a:cs typeface="Times New Roman" panose="02020603050405020304" pitchFamily="18" charset="0"/>
              </a:rPr>
              <a:t>GIVEN INFORMATION</a:t>
            </a:r>
          </a:p>
          <a:p>
            <a:pPr algn="l"/>
            <a:r>
              <a:rPr lang="en-US" sz="1100" b="0" i="0" dirty="0">
                <a:solidFill>
                  <a:srgbClr val="000000"/>
                </a:solidFill>
                <a:effectLst/>
                <a:latin typeface="Times New Roman" panose="02020603050405020304" pitchFamily="18" charset="0"/>
                <a:cs typeface="Times New Roman" panose="02020603050405020304" pitchFamily="18" charset="0"/>
              </a:rPr>
              <a:t>'''Note that as in other uploaded datasets of NYC housing on Kaggle, many of these transactions have a sale price of $0 or only a nominal amount far less than market value. These are likely property transfers to relatives and should be excluded from any analysis of market prices.'‘’</a:t>
            </a:r>
          </a:p>
          <a:p>
            <a:pPr algn="l"/>
            <a:endParaRPr lang="en-US" sz="1100" b="0" i="0" dirty="0">
              <a:solidFill>
                <a:srgbClr val="000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100" b="0" i="0" dirty="0">
                <a:solidFill>
                  <a:srgbClr val="000000"/>
                </a:solidFill>
                <a:effectLst/>
                <a:latin typeface="Times New Roman" panose="02020603050405020304" pitchFamily="18" charset="0"/>
                <a:cs typeface="Times New Roman" panose="02020603050405020304" pitchFamily="18" charset="0"/>
              </a:rPr>
              <a:t>So we shall exclude all rows that have a sale price of 0 dollars or a sale price less than 1000 dollars.</a:t>
            </a:r>
          </a:p>
          <a:p>
            <a:pPr algn="l">
              <a:buFont typeface="+mj-lt"/>
              <a:buAutoNum type="arabicPeriod"/>
            </a:pPr>
            <a:r>
              <a:rPr lang="en-US" sz="1100" b="0" i="0" dirty="0">
                <a:solidFill>
                  <a:srgbClr val="000000"/>
                </a:solidFill>
                <a:effectLst/>
                <a:latin typeface="Times New Roman" panose="02020603050405020304" pitchFamily="18" charset="0"/>
                <a:cs typeface="Times New Roman" panose="02020603050405020304" pitchFamily="18" charset="0"/>
              </a:rPr>
              <a:t>By doing so we will reduce the number of rows in the dataset, which is unavoidable.</a:t>
            </a:r>
          </a:p>
        </p:txBody>
      </p:sp>
      <p:sp>
        <p:nvSpPr>
          <p:cNvPr id="9" name="TextBox 8">
            <a:extLst>
              <a:ext uri="{FF2B5EF4-FFF2-40B4-BE49-F238E27FC236}">
                <a16:creationId xmlns:a16="http://schemas.microsoft.com/office/drawing/2014/main" id="{57D5F712-382D-DABC-CA92-E64F44547C61}"/>
              </a:ext>
            </a:extLst>
          </p:cNvPr>
          <p:cNvSpPr txBox="1"/>
          <p:nvPr/>
        </p:nvSpPr>
        <p:spPr>
          <a:xfrm>
            <a:off x="5903723" y="500578"/>
            <a:ext cx="5598297" cy="430887"/>
          </a:xfrm>
          <a:prstGeom prst="rect">
            <a:avLst/>
          </a:prstGeom>
          <a:noFill/>
        </p:spPr>
        <p:txBody>
          <a:bodyPr wrap="square">
            <a:spAutoFit/>
          </a:bodyPr>
          <a:lstStyle/>
          <a:p>
            <a:pPr algn="l"/>
            <a:r>
              <a:rPr lang="en-US" sz="1100" b="1" dirty="0">
                <a:solidFill>
                  <a:srgbClr val="000000"/>
                </a:solidFill>
                <a:latin typeface="Times New Roman" panose="02020603050405020304" pitchFamily="18" charset="0"/>
                <a:cs typeface="Times New Roman" panose="02020603050405020304" pitchFamily="18" charset="0"/>
              </a:rPr>
              <a:t>F</a:t>
            </a:r>
            <a:r>
              <a:rPr lang="en-US" sz="1100" b="1" i="0" dirty="0">
                <a:solidFill>
                  <a:srgbClr val="000000"/>
                </a:solidFill>
                <a:effectLst/>
                <a:latin typeface="Times New Roman" panose="02020603050405020304" pitchFamily="18" charset="0"/>
                <a:cs typeface="Times New Roman" panose="02020603050405020304" pitchFamily="18" charset="0"/>
              </a:rPr>
              <a:t>eatures with duplicates, low variance, high data imbalance, and are insignificant for price prediction – 60 columns</a:t>
            </a:r>
          </a:p>
        </p:txBody>
      </p:sp>
      <p:sp>
        <p:nvSpPr>
          <p:cNvPr id="11" name="TextBox 10">
            <a:extLst>
              <a:ext uri="{FF2B5EF4-FFF2-40B4-BE49-F238E27FC236}">
                <a16:creationId xmlns:a16="http://schemas.microsoft.com/office/drawing/2014/main" id="{B8A0E9AD-A380-2B50-5DA9-85E67F0C0A82}"/>
              </a:ext>
            </a:extLst>
          </p:cNvPr>
          <p:cNvSpPr txBox="1"/>
          <p:nvPr/>
        </p:nvSpPr>
        <p:spPr>
          <a:xfrm>
            <a:off x="6459624" y="1130242"/>
            <a:ext cx="1710683" cy="5001369"/>
          </a:xfrm>
          <a:prstGeom prst="rect">
            <a:avLst/>
          </a:prstGeom>
          <a:noFill/>
        </p:spPr>
        <p:txBody>
          <a:bodyPr wrap="square">
            <a:spAutoFit/>
          </a:bodyPr>
          <a:lstStyle/>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CondoNo</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SplitZone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residential_units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commercial_units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total_units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tax_class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SanitBoro</a:t>
            </a:r>
            <a:r>
              <a:rPr lang="en-IN" sz="11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'Address’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BldgClass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tax_class_at_sale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AreaSource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OfficeArea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FactryArea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StrgeArea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GarageArea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RetailArea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'Easements’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YearBuilt</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ZipCode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'block’</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'lot' 'address’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zip_code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year_built</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'CD’</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'Council’</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ZoneMap</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UnitsRes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UnitsTotal</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IN" sz="1100" dirty="0">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75E49111-3C51-90EB-A1A0-4DAD946DED88}"/>
              </a:ext>
            </a:extLst>
          </p:cNvPr>
          <p:cNvSpPr>
            <a:spLocks noChangeArrowheads="1"/>
          </p:cNvSpPr>
          <p:nvPr/>
        </p:nvSpPr>
        <p:spPr bwMode="auto">
          <a:xfrm>
            <a:off x="8702871" y="1130242"/>
            <a:ext cx="1196340"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'borough’</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'Borough’</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'Unnamed: 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'Version’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PLUTOMapID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'MAPPLUTO_F’</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'APPBBL’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TaxMap</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'Sanborn’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'Tract2010’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'BBL’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BoroCode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'CT2010’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'CB2010’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FireComp</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HealthArea</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HealthCent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YCoord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XCoord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OwnerName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PolicePrct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building_class</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SanitDistr</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SanitSub</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'ZoneDist1’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sale_date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ExemptTot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ExemptLand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7397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0325EB-2CB3-5D85-DC47-7387AEC9E346}"/>
              </a:ext>
            </a:extLst>
          </p:cNvPr>
          <p:cNvSpPr txBox="1"/>
          <p:nvPr/>
        </p:nvSpPr>
        <p:spPr>
          <a:xfrm>
            <a:off x="486370" y="706244"/>
            <a:ext cx="4389120" cy="3647152"/>
          </a:xfrm>
          <a:prstGeom prst="rect">
            <a:avLst/>
          </a:prstGeom>
          <a:noFill/>
        </p:spPr>
        <p:txBody>
          <a:bodyPr wrap="square">
            <a:spAutoFit/>
          </a:bodyPr>
          <a:lstStyle/>
          <a:p>
            <a:pPr algn="l"/>
            <a:r>
              <a:rPr lang="en-US" sz="1100" b="1" i="0" u="sng" dirty="0">
                <a:solidFill>
                  <a:srgbClr val="000000"/>
                </a:solidFill>
                <a:effectLst/>
                <a:latin typeface="Helvetica Neue"/>
              </a:rPr>
              <a:t>IMPORTANT DECISION</a:t>
            </a:r>
          </a:p>
          <a:p>
            <a:pPr algn="l"/>
            <a:endParaRPr lang="en-US" sz="1100" b="1" i="0" dirty="0">
              <a:solidFill>
                <a:srgbClr val="000000"/>
              </a:solidFill>
              <a:effectLst/>
              <a:latin typeface="Helvetica Neue"/>
            </a:endParaRPr>
          </a:p>
          <a:p>
            <a:pPr algn="l">
              <a:buFont typeface="+mj-lt"/>
              <a:buAutoNum type="arabicPeriod"/>
            </a:pPr>
            <a:r>
              <a:rPr lang="en-US" sz="1100" b="0" i="0" dirty="0">
                <a:solidFill>
                  <a:srgbClr val="000000"/>
                </a:solidFill>
                <a:effectLst/>
                <a:latin typeface="Helvetica Neue"/>
              </a:rPr>
              <a:t>In Real Estate price prediction we cannot combine different categories(different asset classes) together and build a one size fits all model.</a:t>
            </a:r>
          </a:p>
          <a:p>
            <a:pPr algn="l">
              <a:buFont typeface="+mj-lt"/>
              <a:buAutoNum type="arabicPeriod"/>
            </a:pPr>
            <a:endParaRPr lang="en-US" sz="1100" b="0" i="0" dirty="0">
              <a:solidFill>
                <a:srgbClr val="000000"/>
              </a:solidFill>
              <a:effectLst/>
              <a:latin typeface="Helvetica Neue"/>
            </a:endParaRPr>
          </a:p>
          <a:p>
            <a:pPr algn="l">
              <a:buFont typeface="+mj-lt"/>
              <a:buAutoNum type="arabicPeriod" startAt="2"/>
            </a:pPr>
            <a:r>
              <a:rPr lang="en-US" sz="1100" b="0" i="0" dirty="0">
                <a:solidFill>
                  <a:srgbClr val="000000"/>
                </a:solidFill>
                <a:effectLst/>
                <a:latin typeface="Helvetica Neue"/>
              </a:rPr>
              <a:t>So we have to cut down to three categories and separate them afterward and perform EDA for each of the three categories.</a:t>
            </a:r>
          </a:p>
          <a:p>
            <a:pPr algn="l">
              <a:buFont typeface="+mj-lt"/>
              <a:buAutoNum type="arabicPeriod" startAt="2"/>
            </a:pPr>
            <a:endParaRPr lang="en-US" sz="1100" b="0" i="0" dirty="0">
              <a:solidFill>
                <a:srgbClr val="000000"/>
              </a:solidFill>
              <a:effectLst/>
              <a:latin typeface="Helvetica Neue"/>
            </a:endParaRPr>
          </a:p>
          <a:p>
            <a:pPr algn="l">
              <a:buFont typeface="+mj-lt"/>
              <a:buAutoNum type="arabicPeriod" startAt="3"/>
            </a:pPr>
            <a:r>
              <a:rPr lang="en-US" sz="1100" b="0" i="0" dirty="0">
                <a:solidFill>
                  <a:srgbClr val="000000"/>
                </a:solidFill>
                <a:effectLst/>
                <a:latin typeface="Helvetica Neue"/>
              </a:rPr>
              <a:t>Then we will build one model for each Property category.</a:t>
            </a:r>
          </a:p>
          <a:p>
            <a:pPr algn="l">
              <a:buFont typeface="+mj-lt"/>
              <a:buAutoNum type="arabicPeriod" startAt="3"/>
            </a:pPr>
            <a:endParaRPr lang="en-US" sz="1100" b="0" i="0" dirty="0">
              <a:solidFill>
                <a:srgbClr val="000000"/>
              </a:solidFill>
              <a:effectLst/>
              <a:latin typeface="Helvetica Neue"/>
            </a:endParaRPr>
          </a:p>
          <a:p>
            <a:pPr algn="l">
              <a:buFont typeface="+mj-lt"/>
              <a:buAutoNum type="arabicPeriod" startAt="4"/>
            </a:pPr>
            <a:r>
              <a:rPr lang="en-US" sz="1100" b="0" i="0" dirty="0">
                <a:solidFill>
                  <a:srgbClr val="000000"/>
                </a:solidFill>
                <a:effectLst/>
                <a:latin typeface="Helvetica Neue"/>
              </a:rPr>
              <a:t>This is possible because we have a good sample size for each category.</a:t>
            </a:r>
          </a:p>
          <a:p>
            <a:pPr algn="l">
              <a:buFont typeface="+mj-lt"/>
              <a:buAutoNum type="arabicPeriod" startAt="4"/>
            </a:pPr>
            <a:endParaRPr lang="en-US" sz="1100" b="0" i="0" dirty="0">
              <a:solidFill>
                <a:srgbClr val="000000"/>
              </a:solidFill>
              <a:effectLst/>
              <a:latin typeface="Helvetica Neue"/>
            </a:endParaRPr>
          </a:p>
          <a:p>
            <a:pPr algn="l">
              <a:buFont typeface="+mj-lt"/>
              <a:buAutoNum type="arabicPeriod" startAt="5"/>
            </a:pPr>
            <a:r>
              <a:rPr lang="en-US" sz="1100" b="0" i="0" dirty="0">
                <a:solidFill>
                  <a:srgbClr val="000000"/>
                </a:solidFill>
                <a:effectLst/>
                <a:latin typeface="Helvetica Neue"/>
              </a:rPr>
              <a:t>This is done to increase the performance of our model.</a:t>
            </a:r>
          </a:p>
          <a:p>
            <a:pPr algn="l">
              <a:buFont typeface="+mj-lt"/>
              <a:buAutoNum type="arabicPeriod" startAt="5"/>
            </a:pPr>
            <a:endParaRPr lang="en-US" sz="1100" b="0" i="0" dirty="0">
              <a:solidFill>
                <a:srgbClr val="000000"/>
              </a:solidFill>
              <a:effectLst/>
              <a:latin typeface="Helvetica Neue"/>
            </a:endParaRPr>
          </a:p>
          <a:p>
            <a:pPr algn="l"/>
            <a:r>
              <a:rPr lang="en-US" sz="1100" b="0" i="0" dirty="0">
                <a:solidFill>
                  <a:srgbClr val="000000"/>
                </a:solidFill>
                <a:effectLst/>
                <a:latin typeface="Helvetica Neue"/>
              </a:rPr>
              <a:t>OUR three categories are</a:t>
            </a:r>
          </a:p>
          <a:p>
            <a:pPr algn="l"/>
            <a:endParaRPr lang="en-US" sz="1100" b="0" i="0" dirty="0">
              <a:solidFill>
                <a:srgbClr val="000000"/>
              </a:solidFill>
              <a:effectLst/>
              <a:latin typeface="Helvetica Neue"/>
            </a:endParaRPr>
          </a:p>
          <a:p>
            <a:pPr algn="l"/>
            <a:r>
              <a:rPr lang="en-US" sz="1100" b="0" i="0" dirty="0">
                <a:solidFill>
                  <a:srgbClr val="000000"/>
                </a:solidFill>
                <a:effectLst/>
                <a:latin typeface="Helvetica Neue"/>
              </a:rPr>
              <a:t>'ONE FAMILY HOME'</a:t>
            </a:r>
          </a:p>
          <a:p>
            <a:pPr algn="l"/>
            <a:r>
              <a:rPr lang="en-US" sz="1100" b="0" i="0" dirty="0">
                <a:solidFill>
                  <a:srgbClr val="000000"/>
                </a:solidFill>
                <a:effectLst/>
                <a:latin typeface="Helvetica Neue"/>
              </a:rPr>
              <a:t>'TWO FAMILY HOME'</a:t>
            </a:r>
          </a:p>
          <a:p>
            <a:pPr algn="l"/>
            <a:r>
              <a:rPr lang="en-US" sz="1100" b="0" i="0" dirty="0">
                <a:solidFill>
                  <a:srgbClr val="000000"/>
                </a:solidFill>
                <a:effectLst/>
                <a:latin typeface="Helvetica Neue"/>
              </a:rPr>
              <a:t>'THREE FAMILY HOME’</a:t>
            </a:r>
          </a:p>
        </p:txBody>
      </p:sp>
      <p:pic>
        <p:nvPicPr>
          <p:cNvPr id="5" name="Picture 4">
            <a:extLst>
              <a:ext uri="{FF2B5EF4-FFF2-40B4-BE49-F238E27FC236}">
                <a16:creationId xmlns:a16="http://schemas.microsoft.com/office/drawing/2014/main" id="{EEE51A2D-9098-A95D-D4D1-EA02E3F1E23E}"/>
              </a:ext>
            </a:extLst>
          </p:cNvPr>
          <p:cNvPicPr>
            <a:picLocks noChangeAspect="1"/>
          </p:cNvPicPr>
          <p:nvPr/>
        </p:nvPicPr>
        <p:blipFill rotWithShape="1">
          <a:blip r:embed="rId2">
            <a:extLst>
              <a:ext uri="{28A0092B-C50C-407E-A947-70E740481C1C}">
                <a14:useLocalDpi xmlns:a14="http://schemas.microsoft.com/office/drawing/2010/main" val="0"/>
              </a:ext>
            </a:extLst>
          </a:blip>
          <a:srcRect t="63159" b="-647"/>
          <a:stretch/>
        </p:blipFill>
        <p:spPr>
          <a:xfrm>
            <a:off x="486370" y="4719485"/>
            <a:ext cx="6286726" cy="1317849"/>
          </a:xfrm>
          <a:prstGeom prst="rect">
            <a:avLst/>
          </a:prstGeom>
        </p:spPr>
      </p:pic>
      <p:pic>
        <p:nvPicPr>
          <p:cNvPr id="4" name="Picture 3">
            <a:extLst>
              <a:ext uri="{FF2B5EF4-FFF2-40B4-BE49-F238E27FC236}">
                <a16:creationId xmlns:a16="http://schemas.microsoft.com/office/drawing/2014/main" id="{EC597B65-2647-B7CC-0080-276709A30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304" y="433236"/>
            <a:ext cx="4965514" cy="3313872"/>
          </a:xfrm>
          <a:prstGeom prst="rect">
            <a:avLst/>
          </a:prstGeom>
        </p:spPr>
      </p:pic>
      <p:sp>
        <p:nvSpPr>
          <p:cNvPr id="6" name="TextBox 5">
            <a:extLst>
              <a:ext uri="{FF2B5EF4-FFF2-40B4-BE49-F238E27FC236}">
                <a16:creationId xmlns:a16="http://schemas.microsoft.com/office/drawing/2014/main" id="{998CBF28-D87F-6415-1BBC-7A15693BE5B9}"/>
              </a:ext>
            </a:extLst>
          </p:cNvPr>
          <p:cNvSpPr txBox="1"/>
          <p:nvPr/>
        </p:nvSpPr>
        <p:spPr>
          <a:xfrm>
            <a:off x="5968181" y="3865094"/>
            <a:ext cx="5447071" cy="2677656"/>
          </a:xfrm>
          <a:prstGeom prst="rect">
            <a:avLst/>
          </a:prstGeom>
          <a:noFill/>
        </p:spPr>
        <p:txBody>
          <a:bodyPr wrap="square" rtlCol="0">
            <a:spAutoFit/>
          </a:bodyPr>
          <a:lstStyle/>
          <a:p>
            <a:pPr algn="l"/>
            <a:r>
              <a:rPr lang="en-US" b="1" i="0" u="sng" dirty="0">
                <a:solidFill>
                  <a:srgbClr val="000000"/>
                </a:solidFill>
                <a:effectLst/>
                <a:latin typeface="Helvetica Neue"/>
              </a:rPr>
              <a:t>2008 Financial crisis</a:t>
            </a:r>
          </a:p>
          <a:p>
            <a:pPr marL="171450" indent="-171450" algn="l">
              <a:buFont typeface="Arial" panose="020B0604020202020204" pitchFamily="34" charset="0"/>
              <a:buChar char="•"/>
            </a:pPr>
            <a:r>
              <a:rPr lang="en-US" sz="1200" b="0" i="0" dirty="0">
                <a:solidFill>
                  <a:srgbClr val="000000"/>
                </a:solidFill>
                <a:effectLst/>
                <a:latin typeface="Helvetica Neue"/>
              </a:rPr>
              <a:t>The financial crisis of 2008 created the biggest disruption to the U.S. housing market since the Great Depression</a:t>
            </a:r>
          </a:p>
          <a:p>
            <a:pPr marL="171450" indent="-171450" algn="l">
              <a:buFont typeface="Arial" panose="020B0604020202020204" pitchFamily="34" charset="0"/>
              <a:buChar char="•"/>
            </a:pPr>
            <a:r>
              <a:rPr lang="en-US" sz="1200" b="0" i="0" dirty="0">
                <a:solidFill>
                  <a:srgbClr val="000000"/>
                </a:solidFill>
                <a:effectLst/>
                <a:latin typeface="Helvetica Neue"/>
              </a:rPr>
              <a:t>We can divide the real estate market trend into two categories. Before 2008 and after 2008</a:t>
            </a:r>
          </a:p>
          <a:p>
            <a:pPr marL="171450" indent="-171450" algn="l">
              <a:buFont typeface="Arial" panose="020B0604020202020204" pitchFamily="34" charset="0"/>
              <a:buChar char="•"/>
            </a:pPr>
            <a:r>
              <a:rPr lang="en-US" sz="1200" b="0" i="0" dirty="0">
                <a:solidFill>
                  <a:srgbClr val="000000"/>
                </a:solidFill>
                <a:effectLst/>
                <a:latin typeface="Helvetica Neue"/>
              </a:rPr>
              <a:t>Considering the whole data from 2004 to 2016 for training (2017 as test set), our model performance will be greatly affected because we are trying to capture two different trends. Things have drastically changed after the 2008 financial crisis.</a:t>
            </a:r>
          </a:p>
          <a:p>
            <a:pPr marL="171450" indent="-171450" algn="l">
              <a:buFont typeface="Arial" panose="020B0604020202020204" pitchFamily="34" charset="0"/>
              <a:buChar char="•"/>
            </a:pPr>
            <a:r>
              <a:rPr lang="en-US" sz="1200" b="0" i="0" dirty="0">
                <a:solidFill>
                  <a:srgbClr val="000000"/>
                </a:solidFill>
                <a:effectLst/>
                <a:latin typeface="Helvetica Neue"/>
              </a:rPr>
              <a:t>In order to solve this, we will be considering the sales that took place after 2008. This will lead to the concept of trying to build a model that will capture the new trend that was formed after 2008.</a:t>
            </a:r>
          </a:p>
          <a:p>
            <a:endParaRPr lang="en-IN" dirty="0"/>
          </a:p>
        </p:txBody>
      </p:sp>
    </p:spTree>
    <p:extLst>
      <p:ext uri="{BB962C8B-B14F-4D97-AF65-F5344CB8AC3E}">
        <p14:creationId xmlns:p14="http://schemas.microsoft.com/office/powerpoint/2010/main" val="167388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0CE43-5CDC-FE98-E9B7-01C12D00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39" y="2186166"/>
            <a:ext cx="8774161" cy="4610152"/>
          </a:xfrm>
          <a:prstGeom prst="rect">
            <a:avLst/>
          </a:prstGeom>
        </p:spPr>
      </p:pic>
      <p:pic>
        <p:nvPicPr>
          <p:cNvPr id="5" name="Picture 4">
            <a:extLst>
              <a:ext uri="{FF2B5EF4-FFF2-40B4-BE49-F238E27FC236}">
                <a16:creationId xmlns:a16="http://schemas.microsoft.com/office/drawing/2014/main" id="{F4A1EDC1-7DC3-43D3-60B4-17D40F4D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66" y="29758"/>
            <a:ext cx="2273493" cy="6766560"/>
          </a:xfrm>
          <a:prstGeom prst="rect">
            <a:avLst/>
          </a:prstGeom>
        </p:spPr>
      </p:pic>
      <p:sp>
        <p:nvSpPr>
          <p:cNvPr id="7" name="TextBox 6">
            <a:extLst>
              <a:ext uri="{FF2B5EF4-FFF2-40B4-BE49-F238E27FC236}">
                <a16:creationId xmlns:a16="http://schemas.microsoft.com/office/drawing/2014/main" id="{2D05B4EE-E420-33B2-EBB8-1FDB2157A250}"/>
              </a:ext>
            </a:extLst>
          </p:cNvPr>
          <p:cNvSpPr txBox="1"/>
          <p:nvPr/>
        </p:nvSpPr>
        <p:spPr>
          <a:xfrm>
            <a:off x="2857100" y="878515"/>
            <a:ext cx="8774161" cy="600164"/>
          </a:xfrm>
          <a:prstGeom prst="rect">
            <a:avLst/>
          </a:prstGeom>
          <a:noFill/>
        </p:spPr>
        <p:txBody>
          <a:bodyPr wrap="square">
            <a:spAutoFit/>
          </a:bodyPr>
          <a:lstStyle/>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Since the percentage of Null values is less than 2% we can drop them. </a:t>
            </a:r>
          </a:p>
          <a:p>
            <a:pPr marL="171450" indent="-171450">
              <a:buFont typeface="Arial" panose="020B0604020202020204" pitchFamily="34" charset="0"/>
              <a:buChar char="•"/>
            </a:pPr>
            <a:endParaRPr lang="en-IN"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We do not want to inject bias into our dataset. (filling with mean, median or mode will inject bias into our dataset)</a:t>
            </a:r>
          </a:p>
        </p:txBody>
      </p:sp>
      <p:sp>
        <p:nvSpPr>
          <p:cNvPr id="8" name="TextBox 7">
            <a:extLst>
              <a:ext uri="{FF2B5EF4-FFF2-40B4-BE49-F238E27FC236}">
                <a16:creationId xmlns:a16="http://schemas.microsoft.com/office/drawing/2014/main" id="{464941CD-6E65-4CAC-9798-C45FAAF36B93}"/>
              </a:ext>
            </a:extLst>
          </p:cNvPr>
          <p:cNvSpPr txBox="1"/>
          <p:nvPr/>
        </p:nvSpPr>
        <p:spPr>
          <a:xfrm>
            <a:off x="3470556" y="142962"/>
            <a:ext cx="3515360"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NULL VALUE TREATMENT</a:t>
            </a:r>
          </a:p>
        </p:txBody>
      </p:sp>
    </p:spTree>
    <p:extLst>
      <p:ext uri="{BB962C8B-B14F-4D97-AF65-F5344CB8AC3E}">
        <p14:creationId xmlns:p14="http://schemas.microsoft.com/office/powerpoint/2010/main" val="18483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997E0-BCB3-3E48-C7B4-78B4CDA9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01" y="50800"/>
            <a:ext cx="5432492" cy="3159760"/>
          </a:xfrm>
          <a:prstGeom prst="rect">
            <a:avLst/>
          </a:prstGeom>
        </p:spPr>
      </p:pic>
      <p:pic>
        <p:nvPicPr>
          <p:cNvPr id="5" name="Picture 4">
            <a:extLst>
              <a:ext uri="{FF2B5EF4-FFF2-40B4-BE49-F238E27FC236}">
                <a16:creationId xmlns:a16="http://schemas.microsoft.com/office/drawing/2014/main" id="{2E8B5404-05B9-E21D-C1EA-E7777F11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81" y="3403600"/>
            <a:ext cx="5430887" cy="3119120"/>
          </a:xfrm>
          <a:prstGeom prst="rect">
            <a:avLst/>
          </a:prstGeom>
        </p:spPr>
      </p:pic>
      <p:pic>
        <p:nvPicPr>
          <p:cNvPr id="7" name="Picture 6">
            <a:extLst>
              <a:ext uri="{FF2B5EF4-FFF2-40B4-BE49-F238E27FC236}">
                <a16:creationId xmlns:a16="http://schemas.microsoft.com/office/drawing/2014/main" id="{78723E70-1837-9C42-9F20-C2D4E86A4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5722664" cy="3270754"/>
          </a:xfrm>
          <a:prstGeom prst="rect">
            <a:avLst/>
          </a:prstGeom>
        </p:spPr>
      </p:pic>
      <p:sp>
        <p:nvSpPr>
          <p:cNvPr id="8" name="TextBox 7">
            <a:extLst>
              <a:ext uri="{FF2B5EF4-FFF2-40B4-BE49-F238E27FC236}">
                <a16:creationId xmlns:a16="http://schemas.microsoft.com/office/drawing/2014/main" id="{C28E2775-14CE-92E7-9DDE-380D52D778EC}"/>
              </a:ext>
            </a:extLst>
          </p:cNvPr>
          <p:cNvSpPr txBox="1"/>
          <p:nvPr/>
        </p:nvSpPr>
        <p:spPr>
          <a:xfrm>
            <a:off x="7183120" y="3348879"/>
            <a:ext cx="3332480" cy="3139321"/>
          </a:xfrm>
          <a:prstGeom prst="rect">
            <a:avLst/>
          </a:prstGeom>
          <a:noFill/>
        </p:spPr>
        <p:txBody>
          <a:bodyPr wrap="square" rtlCol="0">
            <a:spAutoFit/>
          </a:bodyPr>
          <a:lstStyle/>
          <a:p>
            <a:r>
              <a:rPr lang="en-US" sz="1100" b="1" dirty="0"/>
              <a:t> </a:t>
            </a:r>
            <a:r>
              <a:rPr lang="en-US" sz="1100" b="1" u="sng" dirty="0"/>
              <a:t>observations on outliers</a:t>
            </a:r>
          </a:p>
          <a:p>
            <a:r>
              <a:rPr lang="en-US" sz="1100" dirty="0"/>
              <a:t>'</a:t>
            </a:r>
            <a:r>
              <a:rPr lang="en-US" sz="1100" dirty="0" err="1"/>
              <a:t>land_sqft</a:t>
            </a:r>
            <a:r>
              <a:rPr lang="en-US" sz="1100" dirty="0"/>
              <a:t>’:  	There are 5 values above 23000.</a:t>
            </a:r>
          </a:p>
          <a:p>
            <a:r>
              <a:rPr lang="en-US" sz="1100" dirty="0"/>
              <a:t>'</a:t>
            </a:r>
            <a:r>
              <a:rPr lang="en-US" sz="1100" dirty="0" err="1"/>
              <a:t>gross_sqft</a:t>
            </a:r>
            <a:r>
              <a:rPr lang="en-US" sz="1100" dirty="0"/>
              <a:t>’: 	There are 6 values above 30000.</a:t>
            </a:r>
          </a:p>
          <a:p>
            <a:r>
              <a:rPr lang="en-US" sz="1100" dirty="0"/>
              <a:t>'</a:t>
            </a:r>
            <a:r>
              <a:rPr lang="en-US" sz="1100" dirty="0" err="1"/>
              <a:t>sale_price</a:t>
            </a:r>
            <a:r>
              <a:rPr lang="en-US" sz="1100" dirty="0"/>
              <a:t>’: 	There are 5 values above 15000000.</a:t>
            </a:r>
          </a:p>
          <a:p>
            <a:r>
              <a:rPr lang="en-US" sz="1100" dirty="0"/>
              <a:t>'</a:t>
            </a:r>
            <a:r>
              <a:rPr lang="en-US" sz="1100" dirty="0" err="1"/>
              <a:t>LotArea</a:t>
            </a:r>
            <a:r>
              <a:rPr lang="en-US" sz="1100" dirty="0"/>
              <a:t>’:    	There are 6 values above 21000.</a:t>
            </a:r>
          </a:p>
          <a:p>
            <a:r>
              <a:rPr lang="en-US" sz="1100" dirty="0"/>
              <a:t>'</a:t>
            </a:r>
            <a:r>
              <a:rPr lang="en-US" sz="1100" dirty="0" err="1"/>
              <a:t>BldgArea</a:t>
            </a:r>
            <a:r>
              <a:rPr lang="en-US" sz="1100" dirty="0"/>
              <a:t>’:    	There are 7 values above 50000.</a:t>
            </a:r>
          </a:p>
          <a:p>
            <a:r>
              <a:rPr lang="en-US" sz="1100" dirty="0"/>
              <a:t>'</a:t>
            </a:r>
            <a:r>
              <a:rPr lang="en-US" sz="1100" dirty="0" err="1"/>
              <a:t>ResArea</a:t>
            </a:r>
            <a:r>
              <a:rPr lang="en-US" sz="1100" dirty="0"/>
              <a:t>’: 	There are 6 values above 40000.</a:t>
            </a:r>
          </a:p>
          <a:p>
            <a:r>
              <a:rPr lang="en-US" sz="1100" dirty="0"/>
              <a:t>'</a:t>
            </a:r>
            <a:r>
              <a:rPr lang="en-US" sz="1100" dirty="0" err="1"/>
              <a:t>LotFront</a:t>
            </a:r>
            <a:r>
              <a:rPr lang="en-US" sz="1100" dirty="0"/>
              <a:t>’: 	There are 4 values above 200.</a:t>
            </a:r>
          </a:p>
          <a:p>
            <a:r>
              <a:rPr lang="en-US" sz="1100" dirty="0"/>
              <a:t>'</a:t>
            </a:r>
            <a:r>
              <a:rPr lang="en-US" sz="1100" dirty="0" err="1"/>
              <a:t>LotDepth</a:t>
            </a:r>
            <a:r>
              <a:rPr lang="en-US" sz="1100" dirty="0"/>
              <a:t>’: 	There are 6 values above 270.</a:t>
            </a:r>
          </a:p>
          <a:p>
            <a:r>
              <a:rPr lang="en-US" sz="1100" dirty="0"/>
              <a:t>'</a:t>
            </a:r>
            <a:r>
              <a:rPr lang="en-US" sz="1100" dirty="0" err="1"/>
              <a:t>BldgFront</a:t>
            </a:r>
            <a:r>
              <a:rPr lang="en-US" sz="1100" dirty="0"/>
              <a:t>’: 	There are 5 values above 126.</a:t>
            </a:r>
          </a:p>
          <a:p>
            <a:r>
              <a:rPr lang="en-US" sz="1100" dirty="0"/>
              <a:t>'</a:t>
            </a:r>
            <a:r>
              <a:rPr lang="en-US" sz="1100" dirty="0" err="1"/>
              <a:t>BldgDepth</a:t>
            </a:r>
            <a:r>
              <a:rPr lang="en-US" sz="1100" dirty="0"/>
              <a:t>’: 	There is 1 value above 165.</a:t>
            </a:r>
          </a:p>
          <a:p>
            <a:r>
              <a:rPr lang="en-US" sz="1100" dirty="0"/>
              <a:t>'</a:t>
            </a:r>
            <a:r>
              <a:rPr lang="en-US" sz="1100" dirty="0" err="1"/>
              <a:t>AssessLand</a:t>
            </a:r>
            <a:r>
              <a:rPr lang="en-US" sz="1100" dirty="0"/>
              <a:t>’: 	There are 8 values above 509000.</a:t>
            </a:r>
          </a:p>
          <a:p>
            <a:r>
              <a:rPr lang="en-US" sz="1100" dirty="0"/>
              <a:t>'</a:t>
            </a:r>
            <a:r>
              <a:rPr lang="en-US" sz="1100" dirty="0" err="1"/>
              <a:t>AssessTot</a:t>
            </a:r>
            <a:r>
              <a:rPr lang="en-US" sz="1100" dirty="0"/>
              <a:t>’: 	There are 6 values above 1600000.</a:t>
            </a:r>
          </a:p>
          <a:p>
            <a:r>
              <a:rPr lang="en-US" sz="1100" dirty="0"/>
              <a:t>'</a:t>
            </a:r>
            <a:r>
              <a:rPr lang="en-US" sz="1100" dirty="0" err="1"/>
              <a:t>BuiltFAR</a:t>
            </a:r>
            <a:r>
              <a:rPr lang="en-US" sz="1100" dirty="0"/>
              <a:t>’: 	There are 6 values above 7.</a:t>
            </a:r>
          </a:p>
          <a:p>
            <a:r>
              <a:rPr lang="en-US" sz="1100" dirty="0"/>
              <a:t>'</a:t>
            </a:r>
            <a:r>
              <a:rPr lang="en-US" sz="1100" dirty="0" err="1"/>
              <a:t>ResidFAR</a:t>
            </a:r>
            <a:r>
              <a:rPr lang="en-US" sz="1100" dirty="0"/>
              <a:t>’: 	There is 1 value above 6.2.</a:t>
            </a:r>
          </a:p>
          <a:p>
            <a:r>
              <a:rPr lang="en-US" sz="1100" dirty="0"/>
              <a:t>'</a:t>
            </a:r>
            <a:r>
              <a:rPr lang="en-US" sz="1100" dirty="0" err="1"/>
              <a:t>FacilFAR</a:t>
            </a:r>
            <a:r>
              <a:rPr lang="en-US" sz="1100" dirty="0"/>
              <a:t>’: 	There is 1 value above 6.5.</a:t>
            </a:r>
          </a:p>
          <a:p>
            <a:r>
              <a:rPr lang="en-US" sz="1100" dirty="0"/>
              <a:t>'</a:t>
            </a:r>
            <a:r>
              <a:rPr lang="en-US" sz="1100" dirty="0" err="1"/>
              <a:t>SHAPE_Leng</a:t>
            </a:r>
            <a:r>
              <a:rPr lang="en-US" sz="1100" dirty="0"/>
              <a:t>’: 	There is 1 value above 800.</a:t>
            </a:r>
          </a:p>
          <a:p>
            <a:r>
              <a:rPr lang="en-US" sz="1100" dirty="0"/>
              <a:t>'</a:t>
            </a:r>
            <a:r>
              <a:rPr lang="en-US" sz="1100" dirty="0" err="1"/>
              <a:t>SHAPE_Area</a:t>
            </a:r>
            <a:r>
              <a:rPr lang="en-US" sz="1100" dirty="0"/>
              <a:t>’: 	There are 8 values above 15000.</a:t>
            </a:r>
            <a:endParaRPr lang="en-IN" sz="1100" dirty="0"/>
          </a:p>
        </p:txBody>
      </p:sp>
      <p:sp>
        <p:nvSpPr>
          <p:cNvPr id="9" name="TextBox 8">
            <a:extLst>
              <a:ext uri="{FF2B5EF4-FFF2-40B4-BE49-F238E27FC236}">
                <a16:creationId xmlns:a16="http://schemas.microsoft.com/office/drawing/2014/main" id="{28F36A5D-0A7D-E4E1-6F04-943235F631F2}"/>
              </a:ext>
            </a:extLst>
          </p:cNvPr>
          <p:cNvSpPr txBox="1"/>
          <p:nvPr/>
        </p:nvSpPr>
        <p:spPr>
          <a:xfrm>
            <a:off x="5639094" y="462116"/>
            <a:ext cx="329088" cy="590931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OUTLIER</a:t>
            </a:r>
          </a:p>
          <a:p>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63199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1D249-E301-AE7E-BF91-05E70F1E8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329" y="914221"/>
            <a:ext cx="6149873" cy="4115157"/>
          </a:xfrm>
          <a:prstGeom prst="rect">
            <a:avLst/>
          </a:prstGeom>
        </p:spPr>
      </p:pic>
      <p:sp>
        <p:nvSpPr>
          <p:cNvPr id="4" name="TextBox 3">
            <a:extLst>
              <a:ext uri="{FF2B5EF4-FFF2-40B4-BE49-F238E27FC236}">
                <a16:creationId xmlns:a16="http://schemas.microsoft.com/office/drawing/2014/main" id="{4FE389F4-2F98-23C2-50FF-192436CE3A85}"/>
              </a:ext>
            </a:extLst>
          </p:cNvPr>
          <p:cNvSpPr txBox="1"/>
          <p:nvPr/>
        </p:nvSpPr>
        <p:spPr>
          <a:xfrm>
            <a:off x="3528473" y="428506"/>
            <a:ext cx="1767840"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SKEW TABLE</a:t>
            </a:r>
          </a:p>
        </p:txBody>
      </p:sp>
      <p:sp>
        <p:nvSpPr>
          <p:cNvPr id="2" name="TextBox 1">
            <a:extLst>
              <a:ext uri="{FF2B5EF4-FFF2-40B4-BE49-F238E27FC236}">
                <a16:creationId xmlns:a16="http://schemas.microsoft.com/office/drawing/2014/main" id="{A29D6BE9-EC04-E34D-AAEA-B82ADC172A90}"/>
              </a:ext>
            </a:extLst>
          </p:cNvPr>
          <p:cNvSpPr txBox="1"/>
          <p:nvPr/>
        </p:nvSpPr>
        <p:spPr>
          <a:xfrm>
            <a:off x="7787149" y="5201272"/>
            <a:ext cx="3549445" cy="646331"/>
          </a:xfrm>
          <a:prstGeom prst="rect">
            <a:avLst/>
          </a:prstGeom>
          <a:noFill/>
        </p:spPr>
        <p:txBody>
          <a:bodyPr wrap="square" rtlCol="0">
            <a:spAutoFit/>
          </a:bodyPr>
          <a:lstStyle/>
          <a:p>
            <a:r>
              <a:rPr lang="en-IN" dirty="0"/>
              <a:t>Number of records removed before performing log transform = 60   </a:t>
            </a:r>
          </a:p>
        </p:txBody>
      </p:sp>
    </p:spTree>
    <p:extLst>
      <p:ext uri="{BB962C8B-B14F-4D97-AF65-F5344CB8AC3E}">
        <p14:creationId xmlns:p14="http://schemas.microsoft.com/office/powerpoint/2010/main" val="22077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D8DE7-84D1-BB73-8B31-35A20995EF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6646" y="3429000"/>
            <a:ext cx="5021580" cy="2541270"/>
          </a:xfrm>
          <a:prstGeom prst="rect">
            <a:avLst/>
          </a:prstGeom>
          <a:noFill/>
          <a:ln>
            <a:noFill/>
          </a:ln>
        </p:spPr>
      </p:pic>
      <p:pic>
        <p:nvPicPr>
          <p:cNvPr id="6" name="Picture 5">
            <a:extLst>
              <a:ext uri="{FF2B5EF4-FFF2-40B4-BE49-F238E27FC236}">
                <a16:creationId xmlns:a16="http://schemas.microsoft.com/office/drawing/2014/main" id="{B97AF655-5BB2-CE16-2DC3-32D4A63549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9277" y="1373485"/>
            <a:ext cx="3259455" cy="3255010"/>
          </a:xfrm>
          <a:prstGeom prst="rect">
            <a:avLst/>
          </a:prstGeom>
          <a:noFill/>
          <a:ln>
            <a:noFill/>
          </a:ln>
        </p:spPr>
      </p:pic>
      <p:pic>
        <p:nvPicPr>
          <p:cNvPr id="8" name="Picture 7">
            <a:extLst>
              <a:ext uri="{FF2B5EF4-FFF2-40B4-BE49-F238E27FC236}">
                <a16:creationId xmlns:a16="http://schemas.microsoft.com/office/drawing/2014/main" id="{BDB3DE04-315D-3C77-60C9-50D331FC6D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3412" y="549930"/>
            <a:ext cx="4808220" cy="2606040"/>
          </a:xfrm>
          <a:prstGeom prst="rect">
            <a:avLst/>
          </a:prstGeom>
          <a:noFill/>
          <a:ln>
            <a:noFill/>
          </a:ln>
        </p:spPr>
      </p:pic>
      <p:sp>
        <p:nvSpPr>
          <p:cNvPr id="9" name="TextBox 8">
            <a:extLst>
              <a:ext uri="{FF2B5EF4-FFF2-40B4-BE49-F238E27FC236}">
                <a16:creationId xmlns:a16="http://schemas.microsoft.com/office/drawing/2014/main" id="{6062FEE8-34AA-15C3-5CE0-A118A45ABD00}"/>
              </a:ext>
            </a:extLst>
          </p:cNvPr>
          <p:cNvSpPr txBox="1"/>
          <p:nvPr/>
        </p:nvSpPr>
        <p:spPr>
          <a:xfrm>
            <a:off x="1042219" y="549930"/>
            <a:ext cx="4149213"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EXPLORATORY  DATA  ANALYSIS</a:t>
            </a:r>
          </a:p>
        </p:txBody>
      </p:sp>
      <p:sp>
        <p:nvSpPr>
          <p:cNvPr id="10" name="TextBox 9">
            <a:extLst>
              <a:ext uri="{FF2B5EF4-FFF2-40B4-BE49-F238E27FC236}">
                <a16:creationId xmlns:a16="http://schemas.microsoft.com/office/drawing/2014/main" id="{58546A3C-1939-3290-AA63-C773AD34A122}"/>
              </a:ext>
            </a:extLst>
          </p:cNvPr>
          <p:cNvSpPr txBox="1"/>
          <p:nvPr/>
        </p:nvSpPr>
        <p:spPr>
          <a:xfrm>
            <a:off x="6532552" y="5968980"/>
            <a:ext cx="4612968"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The target column sale price is normally distributed.</a:t>
            </a:r>
          </a:p>
        </p:txBody>
      </p:sp>
      <p:sp>
        <p:nvSpPr>
          <p:cNvPr id="11" name="TextBox 10">
            <a:extLst>
              <a:ext uri="{FF2B5EF4-FFF2-40B4-BE49-F238E27FC236}">
                <a16:creationId xmlns:a16="http://schemas.microsoft.com/office/drawing/2014/main" id="{385E5DAC-8EAC-6C32-6C55-7FCCA15A21F0}"/>
              </a:ext>
            </a:extLst>
          </p:cNvPr>
          <p:cNvSpPr txBox="1"/>
          <p:nvPr/>
        </p:nvSpPr>
        <p:spPr>
          <a:xfrm>
            <a:off x="863271" y="4627860"/>
            <a:ext cx="4746483" cy="492443"/>
          </a:xfrm>
          <a:prstGeom prst="rect">
            <a:avLst/>
          </a:prstGeom>
          <a:noFill/>
        </p:spPr>
        <p:txBody>
          <a:bodyPr wrap="square">
            <a:spAutoFit/>
          </a:bodyPr>
          <a:lstStyle/>
          <a:p>
            <a:r>
              <a:rPr lang="en-IN" sz="1300" b="1" dirty="0">
                <a:latin typeface="Times New Roman" panose="02020603050405020304" pitchFamily="18" charset="0"/>
                <a:cs typeface="Times New Roman" panose="02020603050405020304" pitchFamily="18" charset="0"/>
              </a:rPr>
              <a:t>There are many subcategories in the School district feature.</a:t>
            </a:r>
          </a:p>
          <a:p>
            <a:r>
              <a:rPr lang="en-IN" sz="1300" b="1" dirty="0">
                <a:latin typeface="Times New Roman" panose="02020603050405020304" pitchFamily="18" charset="0"/>
                <a:cs typeface="Times New Roman" panose="02020603050405020304" pitchFamily="18" charset="0"/>
              </a:rPr>
              <a:t>Similarly, we can find multiple subcategories in other categories. </a:t>
            </a:r>
          </a:p>
        </p:txBody>
      </p:sp>
    </p:spTree>
    <p:extLst>
      <p:ext uri="{BB962C8B-B14F-4D97-AF65-F5344CB8AC3E}">
        <p14:creationId xmlns:p14="http://schemas.microsoft.com/office/powerpoint/2010/main" val="412214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64BC8-FB45-B8BF-76BA-1ABAD26634A6}"/>
              </a:ext>
            </a:extLst>
          </p:cNvPr>
          <p:cNvSpPr txBox="1"/>
          <p:nvPr/>
        </p:nvSpPr>
        <p:spPr>
          <a:xfrm>
            <a:off x="1066800" y="380348"/>
            <a:ext cx="10058400" cy="5878404"/>
          </a:xfrm>
          <a:prstGeom prst="rect">
            <a:avLst/>
          </a:prstGeom>
          <a:noFill/>
        </p:spPr>
        <p:txBody>
          <a:bodyPr wrap="square" rtlCol="0">
            <a:spAutoFit/>
          </a:bodyPr>
          <a:lstStyle/>
          <a:p>
            <a:pPr marL="234950" indent="-6350" algn="ctr">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FEATURE ENGINEERING:</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List of new features that were created:</a:t>
            </a:r>
            <a:endParaRPr lang="en-IN" sz="12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Two features 'YearAlter1' and 'YearAlter2' were converted into a single feature.</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Using '</a:t>
            </a:r>
            <a:r>
              <a:rPr lang="en-IN" sz="1200" dirty="0" err="1">
                <a:solidFill>
                  <a:srgbClr val="000000"/>
                </a:solidFill>
                <a:effectLst/>
                <a:latin typeface="Times New Roman" panose="02020603050405020304" pitchFamily="18" charset="0"/>
                <a:ea typeface="Times New Roman" panose="02020603050405020304" pitchFamily="18" charset="0"/>
              </a:rPr>
              <a:t>year_built</a:t>
            </a:r>
            <a:r>
              <a:rPr lang="en-IN" sz="1200" dirty="0">
                <a:solidFill>
                  <a:srgbClr val="000000"/>
                </a:solidFill>
                <a:effectLst/>
                <a:latin typeface="Times New Roman" panose="02020603050405020304" pitchFamily="18" charset="0"/>
                <a:ea typeface="Times New Roman" panose="02020603050405020304" pitchFamily="18" charset="0"/>
              </a:rPr>
              <a:t>' and '</a:t>
            </a:r>
            <a:r>
              <a:rPr lang="en-IN" sz="1200" dirty="0" err="1">
                <a:solidFill>
                  <a:srgbClr val="000000"/>
                </a:solidFill>
                <a:effectLst/>
                <a:latin typeface="Times New Roman" panose="02020603050405020304" pitchFamily="18" charset="0"/>
                <a:ea typeface="Times New Roman" panose="02020603050405020304" pitchFamily="18" charset="0"/>
              </a:rPr>
              <a:t>year_of_sale</a:t>
            </a:r>
            <a:r>
              <a:rPr lang="en-IN" sz="1200" dirty="0">
                <a:solidFill>
                  <a:srgbClr val="000000"/>
                </a:solidFill>
                <a:effectLst/>
                <a:latin typeface="Times New Roman" panose="02020603050405020304" pitchFamily="18" charset="0"/>
                <a:ea typeface="Times New Roman" panose="02020603050405020304" pitchFamily="18" charset="0"/>
              </a:rPr>
              <a:t>' features, the age feature was created.</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years in the year category were replaced with numbers in ascending order.</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SchoolDist</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alphabets.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LandUse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ProxCode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LotType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BsmtCode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234950" indent="-6350" algn="l">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List of new features created using clustering Algorithm:</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200" dirty="0">
                <a:solidFill>
                  <a:srgbClr val="000000"/>
                </a:solidFill>
                <a:effectLst/>
                <a:latin typeface="Times New Roman" panose="02020603050405020304" pitchFamily="18" charset="0"/>
                <a:ea typeface="Times New Roman" panose="02020603050405020304" pitchFamily="18" charset="0"/>
              </a:rPr>
              <a:t>To reduce the number of columns after encoding, we have to take care of the subcategories in features that have a large number of subcategories. A single numerical feature was used to create 5 numerical features and clustering algorithm was applied on them.</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neighbor_clusters</a:t>
            </a:r>
            <a:r>
              <a:rPr lang="en-IN" sz="1200" dirty="0">
                <a:solidFill>
                  <a:srgbClr val="000000"/>
                </a:solidFill>
                <a:effectLst/>
                <a:latin typeface="Times New Roman" panose="02020603050405020304" pitchFamily="18" charset="0"/>
                <a:ea typeface="Times New Roman" panose="02020603050405020304" pitchFamily="18" charset="0"/>
              </a:rPr>
              <a:t>'  </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bclass_clusters</a:t>
            </a:r>
            <a:r>
              <a:rPr lang="en-IN" sz="1200" dirty="0">
                <a:solidFill>
                  <a:srgbClr val="000000"/>
                </a:solidFill>
                <a:effectLst/>
                <a:latin typeface="Times New Roman" panose="02020603050405020304" pitchFamily="18" charset="0"/>
                <a:ea typeface="Times New Roman" panose="02020603050405020304" pitchFamily="18" charset="0"/>
              </a:rPr>
              <a:t>'</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landuse_group</a:t>
            </a:r>
            <a:r>
              <a:rPr lang="en-IN" sz="1200" dirty="0">
                <a:solidFill>
                  <a:srgbClr val="000000"/>
                </a:solidFill>
                <a:effectLst/>
                <a:latin typeface="Times New Roman" panose="02020603050405020304" pitchFamily="18" charset="0"/>
                <a:ea typeface="Times New Roman" panose="02020603050405020304" pitchFamily="18" charset="0"/>
              </a:rPr>
              <a:t>'</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'school'</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'Lot'</a:t>
            </a:r>
          </a:p>
          <a:p>
            <a:pPr marL="234950" indent="-6350" algn="l">
              <a:lnSpc>
                <a:spcPct val="107000"/>
              </a:lnSpc>
              <a:spcAft>
                <a:spcPts val="765"/>
              </a:spcAft>
            </a:pPr>
            <a:r>
              <a:rPr lang="en-IN" sz="1200" dirty="0">
                <a:solidFill>
                  <a:srgbClr val="000000"/>
                </a:solidFill>
                <a:effectLst/>
                <a:latin typeface="Times New Roman" panose="02020603050405020304" pitchFamily="18" charset="0"/>
                <a:ea typeface="Times New Roman" panose="02020603050405020304" pitchFamily="18" charset="0"/>
              </a:rPr>
              <a:t>These features contain cluster groups of their respective original features.</a:t>
            </a:r>
          </a:p>
          <a:p>
            <a:endParaRPr lang="en-IN" sz="1200" dirty="0"/>
          </a:p>
        </p:txBody>
      </p:sp>
    </p:spTree>
    <p:extLst>
      <p:ext uri="{BB962C8B-B14F-4D97-AF65-F5344CB8AC3E}">
        <p14:creationId xmlns:p14="http://schemas.microsoft.com/office/powerpoint/2010/main" val="167448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2097</TotalTime>
  <Words>2108</Words>
  <Application>Microsoft Office PowerPoint</Application>
  <PresentationFormat>Widescreen</PresentationFormat>
  <Paragraphs>217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Helvetica Neue</vt:lpstr>
      <vt:lpstr>Symbol</vt:lpstr>
      <vt:lpstr>Times New Roman</vt:lpstr>
      <vt:lpstr>Office Theme</vt:lpstr>
      <vt:lpstr>BROOKLYN REAL ESTATE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BROOKLYN REAL ESTATE PRICE PREDICTION</dc:title>
  <dc:creator>Aditya Ram</dc:creator>
  <cp:lastModifiedBy>Aditya Ram</cp:lastModifiedBy>
  <cp:revision>11</cp:revision>
  <dcterms:created xsi:type="dcterms:W3CDTF">2022-06-19T17:35:32Z</dcterms:created>
  <dcterms:modified xsi:type="dcterms:W3CDTF">2022-07-30T05:07:00Z</dcterms:modified>
</cp:coreProperties>
</file>